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70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-84" y="-7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6/19/2017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426820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6/19/2017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42850822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6/19/2017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85485598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6/19/2017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538676124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6/19/2017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478385790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6/19/2017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73944598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6/19/2017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577211658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6/19/2017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1920929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5586B75A-687E-405C-8A0B-8D00578BA2C3}" type="datetimeFigureOut">
              <a:rPr lang="en-US" smtClean="0"/>
              <a:pPr/>
              <a:t>6/19/2017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61279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6/19/2017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280301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6/19/2017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50148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6/19/2017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60928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6/19/2017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608175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6/19/2017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79373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6/19/2017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11723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6/19/2017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882649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6/19/2017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909662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smtClean="0"/>
              <a:pPr/>
              <a:t>6/19/2017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0545945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71" r:id="rId1"/>
    <p:sldLayoutId id="2147483872" r:id="rId2"/>
    <p:sldLayoutId id="2147483873" r:id="rId3"/>
    <p:sldLayoutId id="2147483874" r:id="rId4"/>
    <p:sldLayoutId id="2147483875" r:id="rId5"/>
    <p:sldLayoutId id="2147483876" r:id="rId6"/>
    <p:sldLayoutId id="2147483877" r:id="rId7"/>
    <p:sldLayoutId id="2147483878" r:id="rId8"/>
    <p:sldLayoutId id="2147483879" r:id="rId9"/>
    <p:sldLayoutId id="2147483880" r:id="rId10"/>
    <p:sldLayoutId id="2147483881" r:id="rId11"/>
    <p:sldLayoutId id="2147483882" r:id="rId12"/>
    <p:sldLayoutId id="2147483883" r:id="rId13"/>
    <p:sldLayoutId id="2147483884" r:id="rId14"/>
    <p:sldLayoutId id="2147483885" r:id="rId15"/>
    <p:sldLayoutId id="2147483886" r:id="rId16"/>
    <p:sldLayoutId id="2147483887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https://en.wiktionary.org/wiki/semibreve" TargetMode="Externa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10.jpeg"/><Relationship Id="rId4" Type="http://schemas.openxmlformats.org/officeDocument/2006/relationships/hyperlink" Target="http://themusicaljourney.blogspot.com/2011/09/all-about-rhythm-part-3.html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hyperlink" Target="http://www.cram.com/flashcards/preliminary-grade-music-theory-notes-rests-733357" TargetMode="Externa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10.jpeg"/><Relationship Id="rId4" Type="http://schemas.openxmlformats.org/officeDocument/2006/relationships/hyperlink" Target="http://themusicaljourney.blogspot.com/2011/09/all-about-rhythm-part-3.html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hyperlink" Target="http://www.cram.com/flashcards/preliminary-grade-music-theory-notes-rests-733357" TargetMode="Externa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12.jpeg"/><Relationship Id="rId4" Type="http://schemas.openxmlformats.org/officeDocument/2006/relationships/hyperlink" Target="https://www.google.hr/url?sa=i&amp;rct=j&amp;q=&amp;esrc=s&amp;source=images&amp;cd=&amp;ved=0ahUKEwitnqyR_a7UAhUFLhoKHSWtD9kQjRwIBw&amp;url=https://www.pinterest.com/adventusinc/music-notes/&amp;psig=AFQjCNGY-OA6GodvsROw-SpJDZkljw0R1A&amp;ust=1497035420414094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hyperlink" Target="https://www.google.hr/url?sa=i&amp;rct=j&amp;q=&amp;esrc=s&amp;source=images&amp;cd=&amp;ved=0ahUKEwitnqyR_a7UAhUFLhoKHSWtD9kQjRwIBw&amp;url=https://www.pinterest.com/adventusinc/music-notes/&amp;psig=AFQjCNGY-OA6GodvsROw-SpJDZkljw0R1A&amp;ust=1497035420414094" TargetMode="Externa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13.png"/><Relationship Id="rId4" Type="http://schemas.openxmlformats.org/officeDocument/2006/relationships/hyperlink" Target="http://pianoandkeyboards.blogspot.com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hyperlink" Target="http://elacd.carnet.hr/index.php/Solfeggio_RA" TargetMode="Externa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7" Type="http://schemas.openxmlformats.org/officeDocument/2006/relationships/image" Target="../media/image9.png"/><Relationship Id="rId2" Type="http://schemas.openxmlformats.org/officeDocument/2006/relationships/hyperlink" Target="http://www.cram.com/flashcards/preliminary-grade-music-theory-notes-rests-733357" TargetMode="External"/><Relationship Id="rId1" Type="http://schemas.openxmlformats.org/officeDocument/2006/relationships/slideLayout" Target="../slideLayouts/slideLayout8.xml"/><Relationship Id="rId6" Type="http://schemas.openxmlformats.org/officeDocument/2006/relationships/hyperlink" Target="https://en.wiktionary.org/wiki/semibreve" TargetMode="External"/><Relationship Id="rId5" Type="http://schemas.openxmlformats.org/officeDocument/2006/relationships/image" Target="../media/image15.png"/><Relationship Id="rId4" Type="http://schemas.openxmlformats.org/officeDocument/2006/relationships/hyperlink" Target="http://www.pinsdaddy.com/note_lZEyI0JKL29hf2SBfFnV9LH9osNDwZun5J14PooKNMQ/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91374"/>
            <a:ext cx="8144134" cy="1373070"/>
          </a:xfrm>
        </p:spPr>
        <p:txBody>
          <a:bodyPr/>
          <a:lstStyle/>
          <a:p>
            <a:r>
              <a:rPr lang="hr-HR" dirty="0" smtClean="0"/>
              <a:t>Poveznica između </a:t>
            </a:r>
            <a:r>
              <a:rPr lang="hr-HR" dirty="0" smtClean="0"/>
              <a:t>razlomaka </a:t>
            </a:r>
            <a:r>
              <a:rPr lang="hr-HR" dirty="0" smtClean="0"/>
              <a:t>i glazbe</a:t>
            </a:r>
            <a:endParaRPr lang="de-D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 smtClean="0"/>
              <a:t>Dora Meštrić, 7.a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xmlns="" val="31141094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hr-HR" dirty="0" smtClean="0"/>
              <a:t>HVALA NA PAŽNJI!</a:t>
            </a:r>
            <a:endParaRPr lang="de-D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 smtClean="0"/>
              <a:t>Dora Meštrić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xmlns="" val="32140896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VRIJEDNOSTI I IMENA NOTA</a:t>
            </a:r>
            <a:endParaRPr lang="de-DE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198353" y="180977"/>
            <a:ext cx="2879338" cy="479889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-17774" y="4108907"/>
            <a:ext cx="321275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dirty="0" smtClean="0"/>
              <a:t>CIJELA NOTA</a:t>
            </a:r>
          </a:p>
          <a:p>
            <a:r>
              <a:rPr lang="hr-HR" sz="2800" dirty="0"/>
              <a:t> </a:t>
            </a:r>
            <a:r>
              <a:rPr lang="hr-HR" sz="2800" dirty="0" smtClean="0"/>
              <a:t>        </a:t>
            </a:r>
            <a:r>
              <a:rPr lang="hr-HR" sz="3600" dirty="0" smtClean="0"/>
              <a:t>1</a:t>
            </a:r>
            <a:endParaRPr lang="de-DE" sz="3600" dirty="0"/>
          </a:p>
        </p:txBody>
      </p:sp>
      <p:grpSp>
        <p:nvGrpSpPr>
          <p:cNvPr id="22" name="Group 21"/>
          <p:cNvGrpSpPr/>
          <p:nvPr/>
        </p:nvGrpSpPr>
        <p:grpSpPr>
          <a:xfrm>
            <a:off x="2032038" y="2115174"/>
            <a:ext cx="2236878" cy="4210018"/>
            <a:chOff x="2223692" y="2155443"/>
            <a:chExt cx="2236878" cy="4210018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223692" y="2155443"/>
              <a:ext cx="2236878" cy="2883088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2568925" y="5042022"/>
              <a:ext cx="175466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r-HR" sz="2400" dirty="0" smtClean="0"/>
                <a:t>POLOVINKA</a:t>
              </a:r>
            </a:p>
            <a:p>
              <a:r>
                <a:rPr lang="hr-HR" sz="2800" dirty="0"/>
                <a:t> </a:t>
              </a:r>
              <a:r>
                <a:rPr lang="hr-HR" sz="2800" dirty="0" smtClean="0"/>
                <a:t>     1</a:t>
              </a:r>
            </a:p>
            <a:p>
              <a:r>
                <a:rPr lang="hr-HR" sz="2800" dirty="0" smtClean="0"/>
                <a:t>      2</a:t>
              </a:r>
              <a:endParaRPr lang="de-DE" sz="2800" dirty="0"/>
            </a:p>
          </p:txBody>
        </p:sp>
      </p:grpSp>
      <p:cxnSp>
        <p:nvCxnSpPr>
          <p:cNvPr id="9" name="Straight Connector 8"/>
          <p:cNvCxnSpPr/>
          <p:nvPr/>
        </p:nvCxnSpPr>
        <p:spPr>
          <a:xfrm flipV="1">
            <a:off x="3044310" y="5774181"/>
            <a:ext cx="301345" cy="30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21" name="Group 20"/>
          <p:cNvGrpSpPr/>
          <p:nvPr/>
        </p:nvGrpSpPr>
        <p:grpSpPr>
          <a:xfrm>
            <a:off x="4466049" y="2263526"/>
            <a:ext cx="1681778" cy="4466657"/>
            <a:chOff x="4502335" y="1878046"/>
            <a:chExt cx="1681778" cy="4990713"/>
          </a:xfrm>
        </p:grpSpPr>
        <p:grpSp>
          <p:nvGrpSpPr>
            <p:cNvPr id="20" name="Group 19"/>
            <p:cNvGrpSpPr/>
            <p:nvPr/>
          </p:nvGrpSpPr>
          <p:grpSpPr>
            <a:xfrm>
              <a:off x="4788005" y="1878046"/>
              <a:ext cx="1058498" cy="3163333"/>
              <a:chOff x="5758303" y="1860805"/>
              <a:chExt cx="1058498" cy="3163333"/>
            </a:xfrm>
          </p:grpSpPr>
          <p:sp>
            <p:nvSpPr>
              <p:cNvPr id="13" name="Rectangle 12"/>
              <p:cNvSpPr/>
              <p:nvPr/>
            </p:nvSpPr>
            <p:spPr>
              <a:xfrm>
                <a:off x="6589067" y="1860805"/>
                <a:ext cx="108806" cy="27486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4" name="Oval 13"/>
              <p:cNvSpPr/>
              <p:nvPr/>
            </p:nvSpPr>
            <p:spPr>
              <a:xfrm rot="19831198">
                <a:off x="5758303" y="4433038"/>
                <a:ext cx="1058498" cy="591100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</p:grpSp>
        <p:sp>
          <p:nvSpPr>
            <p:cNvPr id="15" name="TextBox 14"/>
            <p:cNvSpPr txBox="1"/>
            <p:nvPr/>
          </p:nvSpPr>
          <p:spPr>
            <a:xfrm>
              <a:off x="4502335" y="5458823"/>
              <a:ext cx="1681778" cy="1409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r-HR" sz="2000" dirty="0" smtClean="0"/>
                <a:t>ČETVRTINKA</a:t>
              </a:r>
            </a:p>
            <a:p>
              <a:r>
                <a:rPr lang="hr-HR" sz="2000" dirty="0" smtClean="0"/>
                <a:t>        </a:t>
              </a:r>
              <a:r>
                <a:rPr lang="hr-HR" sz="2800" dirty="0" smtClean="0"/>
                <a:t>1</a:t>
              </a:r>
            </a:p>
            <a:p>
              <a:r>
                <a:rPr lang="hr-HR" sz="2800" dirty="0" smtClean="0"/>
                <a:t>      4 </a:t>
              </a:r>
              <a:endParaRPr lang="de-DE" sz="2800" dirty="0"/>
            </a:p>
          </p:txBody>
        </p:sp>
      </p:grpSp>
      <p:cxnSp>
        <p:nvCxnSpPr>
          <p:cNvPr id="17" name="Straight Connector 16"/>
          <p:cNvCxnSpPr/>
          <p:nvPr/>
        </p:nvCxnSpPr>
        <p:spPr>
          <a:xfrm>
            <a:off x="5202140" y="6202082"/>
            <a:ext cx="218114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19" name="Picture 1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86656" y="2039633"/>
            <a:ext cx="1721839" cy="3223199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6786543" y="5531521"/>
            <a:ext cx="1761688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OSMINKA</a:t>
            </a:r>
          </a:p>
          <a:p>
            <a:r>
              <a:rPr lang="hr-HR" sz="2800" dirty="0"/>
              <a:t> </a:t>
            </a:r>
            <a:r>
              <a:rPr lang="hr-HR" sz="2800" dirty="0" smtClean="0"/>
              <a:t>    1</a:t>
            </a:r>
          </a:p>
          <a:p>
            <a:r>
              <a:rPr lang="hr-HR" sz="2800" dirty="0"/>
              <a:t> </a:t>
            </a:r>
            <a:r>
              <a:rPr lang="hr-HR" sz="2800" dirty="0" smtClean="0"/>
              <a:t>    8</a:t>
            </a:r>
            <a:endParaRPr lang="de-DE" sz="2800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7346337" y="6202082"/>
            <a:ext cx="243281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33" name="Group 32"/>
          <p:cNvGrpSpPr/>
          <p:nvPr/>
        </p:nvGrpSpPr>
        <p:grpSpPr>
          <a:xfrm>
            <a:off x="9747228" y="2115174"/>
            <a:ext cx="1725318" cy="3225064"/>
            <a:chOff x="9919540" y="2512754"/>
            <a:chExt cx="1725318" cy="3225064"/>
          </a:xfrm>
        </p:grpSpPr>
        <p:pic>
          <p:nvPicPr>
            <p:cNvPr id="29" name="Picture 28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9919540" y="2512754"/>
              <a:ext cx="1725318" cy="3225064"/>
            </a:xfrm>
            <a:prstGeom prst="rect">
              <a:avLst/>
            </a:prstGeom>
          </p:spPr>
        </p:pic>
        <p:pic>
          <p:nvPicPr>
            <p:cNvPr id="32" name="Picture 31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9919540" y="2990196"/>
              <a:ext cx="1697181" cy="2468627"/>
            </a:xfrm>
            <a:prstGeom prst="rect">
              <a:avLst/>
            </a:prstGeom>
          </p:spPr>
        </p:pic>
      </p:grpSp>
      <p:sp>
        <p:nvSpPr>
          <p:cNvPr id="34" name="TextBox 33"/>
          <p:cNvSpPr txBox="1"/>
          <p:nvPr/>
        </p:nvSpPr>
        <p:spPr>
          <a:xfrm>
            <a:off x="9363990" y="5496944"/>
            <a:ext cx="2282745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ŠESNAESTINKA</a:t>
            </a:r>
          </a:p>
          <a:p>
            <a:r>
              <a:rPr lang="hr-HR" sz="2800" dirty="0"/>
              <a:t> </a:t>
            </a:r>
            <a:r>
              <a:rPr lang="hr-HR" sz="2800" dirty="0" smtClean="0"/>
              <a:t>      1</a:t>
            </a:r>
          </a:p>
          <a:p>
            <a:r>
              <a:rPr lang="hr-HR" sz="2800" dirty="0" smtClean="0"/>
              <a:t>      16</a:t>
            </a:r>
            <a:endParaRPr lang="de-DE" sz="2800" dirty="0"/>
          </a:p>
        </p:txBody>
      </p:sp>
      <p:cxnSp>
        <p:nvCxnSpPr>
          <p:cNvPr id="36" name="Straight Connector 35"/>
          <p:cNvCxnSpPr/>
          <p:nvPr/>
        </p:nvCxnSpPr>
        <p:spPr>
          <a:xfrm>
            <a:off x="10141058" y="6181949"/>
            <a:ext cx="306247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6437254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ZA RAZUMIJEVANJE GLAZBE POTREBNA JE MATEMATIKA.</a:t>
            </a:r>
            <a:endParaRPr lang="de-DE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7375" y="2313656"/>
            <a:ext cx="3882477" cy="4131041"/>
          </a:xfrm>
        </p:spPr>
        <p:txBody>
          <a:bodyPr>
            <a:normAutofit fontScale="77500" lnSpcReduction="20000"/>
          </a:bodyPr>
          <a:lstStyle/>
          <a:p>
            <a:endParaRPr lang="hr-HR" dirty="0" smtClean="0"/>
          </a:p>
          <a:p>
            <a:endParaRPr lang="hr-HR" sz="2400" dirty="0" smtClean="0"/>
          </a:p>
          <a:p>
            <a:endParaRPr lang="hr-HR" sz="2400" dirty="0"/>
          </a:p>
          <a:p>
            <a:endParaRPr lang="hr-HR" sz="2400" dirty="0" smtClean="0"/>
          </a:p>
          <a:p>
            <a:endParaRPr lang="hr-HR" sz="2400" dirty="0"/>
          </a:p>
          <a:p>
            <a:endParaRPr lang="hr-HR" sz="2400" dirty="0" smtClean="0"/>
          </a:p>
          <a:p>
            <a:endParaRPr lang="hr-HR" sz="4100" dirty="0" smtClean="0"/>
          </a:p>
          <a:p>
            <a:r>
              <a:rPr lang="hr-HR" sz="4100" dirty="0" smtClean="0"/>
              <a:t>Cijela nota ima 2                polovinke</a:t>
            </a:r>
            <a:endParaRPr lang="hr-HR" sz="4100" dirty="0"/>
          </a:p>
          <a:p>
            <a:r>
              <a:rPr lang="hr-HR" sz="4100" dirty="0" smtClean="0"/>
              <a:t>1   +  1     =  1</a:t>
            </a:r>
            <a:endParaRPr lang="hr-HR" sz="4100" dirty="0"/>
          </a:p>
          <a:p>
            <a:r>
              <a:rPr lang="hr-HR" sz="4100" dirty="0" smtClean="0"/>
              <a:t>2       2</a:t>
            </a:r>
          </a:p>
          <a:p>
            <a:endParaRPr lang="hr-HR" dirty="0"/>
          </a:p>
        </p:txBody>
      </p:sp>
      <p:pic>
        <p:nvPicPr>
          <p:cNvPr id="2050" name="Picture 2" descr="Slikovni rezultat za četvrtinka nota">
            <a:hlinkClick r:id="rId2"/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56610" y="1683164"/>
            <a:ext cx="3304070" cy="28468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Slikovni rezultat za četvrtinka nota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128433" y="2076814"/>
            <a:ext cx="1686292" cy="20599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Slikovni rezultat za četvrtinka nota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875767" y="2025110"/>
            <a:ext cx="1728466" cy="2111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ight Arrow 6"/>
          <p:cNvSpPr/>
          <p:nvPr/>
        </p:nvSpPr>
        <p:spPr>
          <a:xfrm>
            <a:off x="6286352" y="2502981"/>
            <a:ext cx="1498631" cy="1207257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bg1"/>
              </a:solidFill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795285" y="5807825"/>
            <a:ext cx="156519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875767" y="5810698"/>
            <a:ext cx="156519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42271399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ZA RAZUMIJEVANJE GLAZBE POTREBNA JE MATEMATIKA.</a:t>
            </a:r>
            <a:endParaRPr lang="de-DE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1133" y="2336871"/>
            <a:ext cx="3882477" cy="4131041"/>
          </a:xfrm>
        </p:spPr>
        <p:txBody>
          <a:bodyPr>
            <a:normAutofit fontScale="77500" lnSpcReduction="20000"/>
          </a:bodyPr>
          <a:lstStyle/>
          <a:p>
            <a:endParaRPr lang="hr-HR" dirty="0" smtClean="0"/>
          </a:p>
          <a:p>
            <a:endParaRPr lang="hr-HR" sz="2400" dirty="0" smtClean="0"/>
          </a:p>
          <a:p>
            <a:endParaRPr lang="hr-HR" sz="2400" dirty="0"/>
          </a:p>
          <a:p>
            <a:endParaRPr lang="hr-HR" sz="2400" dirty="0" smtClean="0"/>
          </a:p>
          <a:p>
            <a:endParaRPr lang="hr-HR" sz="2400" dirty="0"/>
          </a:p>
          <a:p>
            <a:endParaRPr lang="hr-HR" sz="2400" dirty="0" smtClean="0"/>
          </a:p>
          <a:p>
            <a:endParaRPr lang="hr-HR" sz="4100" dirty="0" smtClean="0"/>
          </a:p>
          <a:p>
            <a:r>
              <a:rPr lang="hr-HR" sz="4100" dirty="0" smtClean="0"/>
              <a:t>Polovinka ima 2 četvrtinke</a:t>
            </a:r>
          </a:p>
          <a:p>
            <a:r>
              <a:rPr lang="hr-HR" sz="4100" dirty="0" smtClean="0"/>
              <a:t>1   +  1     =  1</a:t>
            </a:r>
            <a:endParaRPr lang="hr-HR" sz="4100" dirty="0"/>
          </a:p>
          <a:p>
            <a:r>
              <a:rPr lang="hr-HR" sz="4100" dirty="0"/>
              <a:t>4</a:t>
            </a:r>
            <a:r>
              <a:rPr lang="hr-HR" sz="4100" dirty="0" smtClean="0"/>
              <a:t>       4         2</a:t>
            </a:r>
          </a:p>
          <a:p>
            <a:endParaRPr lang="hr-HR" dirty="0"/>
          </a:p>
        </p:txBody>
      </p:sp>
      <p:sp>
        <p:nvSpPr>
          <p:cNvPr id="7" name="Right Arrow 6"/>
          <p:cNvSpPr/>
          <p:nvPr/>
        </p:nvSpPr>
        <p:spPr>
          <a:xfrm>
            <a:off x="6286352" y="2502981"/>
            <a:ext cx="1498631" cy="1207257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bg1"/>
              </a:solidFill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795285" y="5807825"/>
            <a:ext cx="156519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875767" y="5810698"/>
            <a:ext cx="156519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3074" name="Picture 2" descr="Slikovni rezultat za četvrtinka nota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8362" y="2039110"/>
            <a:ext cx="2286000" cy="2286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Slikovni rezultat za četvrtinka nota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764538" y="2039110"/>
            <a:ext cx="2286000" cy="2286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/>
          </a:p>
        </p:txBody>
      </p:sp>
      <p:pic>
        <p:nvPicPr>
          <p:cNvPr id="14" name="Picture 8" descr="Slikovni rezultat za četvrtinka nota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427569" y="2131930"/>
            <a:ext cx="1930126" cy="23577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cxnSp>
        <p:nvCxnSpPr>
          <p:cNvPr id="15" name="Straight Connector 14"/>
          <p:cNvCxnSpPr/>
          <p:nvPr/>
        </p:nvCxnSpPr>
        <p:spPr>
          <a:xfrm>
            <a:off x="3097026" y="5806351"/>
            <a:ext cx="156519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9627539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ZA RAZUMIJEVANJE GLAZBE POTREBNA JE MATEMATIKA.</a:t>
            </a:r>
            <a:endParaRPr lang="de-DE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2685" y="2074933"/>
            <a:ext cx="3882477" cy="4131041"/>
          </a:xfrm>
        </p:spPr>
        <p:txBody>
          <a:bodyPr>
            <a:normAutofit fontScale="77500" lnSpcReduction="20000"/>
          </a:bodyPr>
          <a:lstStyle/>
          <a:p>
            <a:endParaRPr lang="hr-HR" dirty="0" smtClean="0"/>
          </a:p>
          <a:p>
            <a:endParaRPr lang="hr-HR" sz="2400" dirty="0" smtClean="0"/>
          </a:p>
          <a:p>
            <a:endParaRPr lang="hr-HR" sz="2400" dirty="0"/>
          </a:p>
          <a:p>
            <a:endParaRPr lang="hr-HR" sz="2400" dirty="0" smtClean="0"/>
          </a:p>
          <a:p>
            <a:endParaRPr lang="hr-HR" sz="2400" dirty="0"/>
          </a:p>
          <a:p>
            <a:endParaRPr lang="hr-HR" sz="2400" dirty="0" smtClean="0"/>
          </a:p>
          <a:p>
            <a:endParaRPr lang="hr-HR" sz="4100" dirty="0" smtClean="0"/>
          </a:p>
          <a:p>
            <a:r>
              <a:rPr lang="hr-HR" sz="4100" dirty="0" smtClean="0"/>
              <a:t>Četvrtinka ima 2 osminke </a:t>
            </a:r>
          </a:p>
          <a:p>
            <a:r>
              <a:rPr lang="hr-HR" sz="4100" dirty="0" smtClean="0"/>
              <a:t>1   +  1     =  1</a:t>
            </a:r>
            <a:endParaRPr lang="hr-HR" sz="4100" dirty="0"/>
          </a:p>
          <a:p>
            <a:r>
              <a:rPr lang="hr-HR" sz="4100" dirty="0" smtClean="0"/>
              <a:t>8       </a:t>
            </a:r>
            <a:r>
              <a:rPr lang="hr-HR" sz="4100" dirty="0"/>
              <a:t>8</a:t>
            </a:r>
            <a:r>
              <a:rPr lang="hr-HR" sz="4100" dirty="0" smtClean="0"/>
              <a:t>         </a:t>
            </a:r>
            <a:r>
              <a:rPr lang="hr-HR" sz="4100" dirty="0"/>
              <a:t>4</a:t>
            </a:r>
            <a:endParaRPr lang="hr-HR" sz="4100" dirty="0" smtClean="0"/>
          </a:p>
          <a:p>
            <a:endParaRPr lang="hr-HR" dirty="0"/>
          </a:p>
        </p:txBody>
      </p:sp>
      <p:sp>
        <p:nvSpPr>
          <p:cNvPr id="7" name="Right Arrow 6"/>
          <p:cNvSpPr/>
          <p:nvPr/>
        </p:nvSpPr>
        <p:spPr>
          <a:xfrm>
            <a:off x="6286352" y="2502981"/>
            <a:ext cx="1498631" cy="1207257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bg1"/>
              </a:solidFill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523802" y="5564544"/>
            <a:ext cx="156519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590541" y="5564544"/>
            <a:ext cx="156519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3078" name="Picture 6" descr="Slikovni rezultat za četvrtinka nota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398866" y="2198500"/>
            <a:ext cx="2286000" cy="2286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878913" y="5557324"/>
            <a:ext cx="156519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4098" name="Picture 2" descr="Slikovni rezultat za četvrtinka nota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53545" y="2074933"/>
            <a:ext cx="2136340" cy="21363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Slikovni rezultat za četvrtinka nota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15316" y="2033745"/>
            <a:ext cx="2102784" cy="21027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9894420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ZA RAZUMIJEVANJE GLAZBE POTREBNA JE MATEMATIKA.</a:t>
            </a:r>
            <a:endParaRPr lang="de-DE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6842" y="2150356"/>
            <a:ext cx="3882477" cy="4131041"/>
          </a:xfrm>
        </p:spPr>
        <p:txBody>
          <a:bodyPr>
            <a:normAutofit fontScale="77500" lnSpcReduction="20000"/>
          </a:bodyPr>
          <a:lstStyle/>
          <a:p>
            <a:endParaRPr lang="hr-HR" dirty="0" smtClean="0"/>
          </a:p>
          <a:p>
            <a:endParaRPr lang="hr-HR" sz="2400" dirty="0" smtClean="0"/>
          </a:p>
          <a:p>
            <a:endParaRPr lang="hr-HR" sz="2400" dirty="0"/>
          </a:p>
          <a:p>
            <a:endParaRPr lang="hr-HR" sz="2400" dirty="0" smtClean="0"/>
          </a:p>
          <a:p>
            <a:endParaRPr lang="hr-HR" sz="2400" dirty="0"/>
          </a:p>
          <a:p>
            <a:endParaRPr lang="hr-HR" sz="2400" dirty="0" smtClean="0"/>
          </a:p>
          <a:p>
            <a:endParaRPr lang="hr-HR" sz="4100" dirty="0" smtClean="0"/>
          </a:p>
          <a:p>
            <a:r>
              <a:rPr lang="hr-HR" sz="4100" dirty="0" smtClean="0"/>
              <a:t>Osminka  ima 2 šesnaestinke</a:t>
            </a:r>
          </a:p>
          <a:p>
            <a:r>
              <a:rPr lang="hr-HR" sz="4100" dirty="0" smtClean="0"/>
              <a:t>1   +  1     =  1</a:t>
            </a:r>
          </a:p>
          <a:p>
            <a:r>
              <a:rPr lang="hr-HR" sz="4100" dirty="0" smtClean="0"/>
              <a:t>16    16        8</a:t>
            </a:r>
          </a:p>
          <a:p>
            <a:endParaRPr lang="hr-HR" dirty="0"/>
          </a:p>
        </p:txBody>
      </p:sp>
      <p:sp>
        <p:nvSpPr>
          <p:cNvPr id="7" name="Right Arrow 6"/>
          <p:cNvSpPr/>
          <p:nvPr/>
        </p:nvSpPr>
        <p:spPr>
          <a:xfrm>
            <a:off x="6286352" y="2502981"/>
            <a:ext cx="1498631" cy="1207257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bg1"/>
              </a:solidFill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602061" y="5642919"/>
            <a:ext cx="353528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1583266" y="5629660"/>
            <a:ext cx="352626" cy="13259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de-DE" dirty="0"/>
          </a:p>
        </p:txBody>
      </p:sp>
      <p:cxnSp>
        <p:nvCxnSpPr>
          <p:cNvPr id="15" name="Straight Connector 14"/>
          <p:cNvCxnSpPr/>
          <p:nvPr/>
        </p:nvCxnSpPr>
        <p:spPr>
          <a:xfrm flipV="1">
            <a:off x="2855399" y="5629660"/>
            <a:ext cx="373525" cy="5021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4098" name="Picture 2" descr="Slikovni rezultat za četvrtinka nota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344271" y="2336873"/>
            <a:ext cx="2136340" cy="21363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122" name="Picture 2" descr="Slikovni rezultat za četvrtinka nota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41576" y="2121639"/>
            <a:ext cx="2351574" cy="23515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Slikovni rezultat za četvrtinka nota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52438" y="2199450"/>
            <a:ext cx="2273763" cy="2273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916384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MJERA </a:t>
            </a:r>
            <a:endParaRPr lang="de-D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8603" y="2279209"/>
            <a:ext cx="5608336" cy="3599313"/>
          </a:xfrm>
        </p:spPr>
        <p:txBody>
          <a:bodyPr>
            <a:normAutofit/>
          </a:bodyPr>
          <a:lstStyle/>
          <a:p>
            <a:r>
              <a:rPr lang="hr-HR" sz="3200" dirty="0" smtClean="0"/>
              <a:t>4/4 mjera znači da u svakom taktu moraju biti 4 dobe .</a:t>
            </a:r>
          </a:p>
          <a:p>
            <a:pPr marL="0" indent="0">
              <a:buNone/>
            </a:pPr>
            <a:r>
              <a:rPr lang="hr-HR" sz="3200" dirty="0" smtClean="0"/>
              <a:t> </a:t>
            </a:r>
            <a:r>
              <a:rPr lang="hr-HR" sz="3200" dirty="0" smtClean="0"/>
              <a:t>Doba </a:t>
            </a:r>
            <a:r>
              <a:rPr lang="hr-HR" sz="3200" dirty="0" smtClean="0"/>
              <a:t>u taktu </a:t>
            </a:r>
          </a:p>
          <a:p>
            <a:pPr marL="0" indent="0">
              <a:buNone/>
            </a:pPr>
            <a:r>
              <a:rPr lang="hr-HR" sz="3200" dirty="0" smtClean="0"/>
              <a:t> Koja nota je jedinica mjere.</a:t>
            </a:r>
          </a:p>
          <a:p>
            <a:pPr marL="0" indent="0">
              <a:buNone/>
            </a:pPr>
            <a:r>
              <a:rPr lang="hr-HR" sz="1900" dirty="0" smtClean="0"/>
              <a:t>-Npr. ako bi uzeli šesnaestinke umjesto osminka imali bi više nota za odsvirati zbog čega bi melodija bila brža.</a:t>
            </a:r>
          </a:p>
          <a:p>
            <a:pPr marL="0" indent="0">
              <a:buNone/>
            </a:pPr>
            <a:endParaRPr lang="de-DE" sz="19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46159" y="6983013"/>
            <a:ext cx="1799555" cy="2789917"/>
          </a:xfrm>
        </p:spPr>
        <p:txBody>
          <a:bodyPr/>
          <a:lstStyle/>
          <a:p>
            <a:endParaRPr lang="de-DE" dirty="0"/>
          </a:p>
        </p:txBody>
      </p:sp>
      <p:pic>
        <p:nvPicPr>
          <p:cNvPr id="6146" name="Picture 2" descr="Slikovni rezultat za mjera note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786164" y="2431059"/>
            <a:ext cx="5993945" cy="36237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Straight Arrow Connector 5"/>
          <p:cNvCxnSpPr/>
          <p:nvPr/>
        </p:nvCxnSpPr>
        <p:spPr>
          <a:xfrm flipH="1">
            <a:off x="5132173" y="3838832"/>
            <a:ext cx="1112109" cy="58488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>
            <a:off x="3608173" y="3451654"/>
            <a:ext cx="2825580" cy="46131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7425961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PRIMJER</a:t>
            </a:r>
            <a:endParaRPr lang="de-DE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10893840" cy="4459344"/>
          </a:xfrm>
        </p:spPr>
        <p:txBody>
          <a:bodyPr>
            <a:normAutofit/>
          </a:bodyPr>
          <a:lstStyle/>
          <a:p>
            <a:r>
              <a:rPr lang="hr-HR" sz="4400" dirty="0" smtClean="0"/>
              <a:t>¼    +    ¼    +  </a:t>
            </a:r>
            <a:r>
              <a:rPr lang="hr-HR" sz="3600" dirty="0" smtClean="0"/>
              <a:t>1/8 +1/8+1/8+1/8 =     1   </a:t>
            </a:r>
          </a:p>
          <a:p>
            <a:r>
              <a:rPr lang="hr-HR" sz="2000" dirty="0" smtClean="0"/>
              <a:t>8/</a:t>
            </a:r>
            <a:r>
              <a:rPr lang="hr-HR" sz="2000" dirty="0" err="1" smtClean="0"/>
              <a:t>8</a:t>
            </a:r>
            <a:r>
              <a:rPr lang="hr-HR" sz="2000" dirty="0" smtClean="0"/>
              <a:t>= 1</a:t>
            </a:r>
            <a:r>
              <a:rPr lang="hr-HR" sz="3600" dirty="0" smtClean="0"/>
              <a:t>                                                     </a:t>
            </a:r>
            <a:endParaRPr lang="de-DE" sz="3600" dirty="0"/>
          </a:p>
        </p:txBody>
      </p:sp>
      <p:pic>
        <p:nvPicPr>
          <p:cNvPr id="5" name="Picture 2" descr="Slikovni rezultat za četvrtinka nota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9376" y="2129727"/>
            <a:ext cx="1681255" cy="1681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Slikovni rezultat za četvrtinka nota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16801" y="2086582"/>
            <a:ext cx="1724399" cy="172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7170" name="Picture 2" descr="Slikovni rezultat za note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79100" y="1931942"/>
            <a:ext cx="1782245" cy="17822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4" descr="Slikovni rezultat za note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244162" y="1931942"/>
            <a:ext cx="1710165" cy="1710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Slikovni rezultat za četvrtinka nota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598954" y="1714429"/>
            <a:ext cx="2865154" cy="24687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cxnSp>
        <p:nvCxnSpPr>
          <p:cNvPr id="11" name="Straight Connector 10"/>
          <p:cNvCxnSpPr/>
          <p:nvPr/>
        </p:nvCxnSpPr>
        <p:spPr>
          <a:xfrm flipV="1">
            <a:off x="7848847" y="2710248"/>
            <a:ext cx="641852" cy="823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7848847" y="2948782"/>
            <a:ext cx="6480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3864169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ZAKLJUČAK</a:t>
            </a:r>
            <a:endParaRPr lang="de-D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hr-HR" dirty="0"/>
              <a:t>˝Možda su matematika i muzika jedno te isto . . . Samo što se jedno vidi a drugo čuje</a:t>
            </a:r>
            <a:r>
              <a:rPr lang="hr-HR" dirty="0" smtClean="0"/>
              <a:t>...</a:t>
            </a:r>
          </a:p>
          <a:p>
            <a:pPr marL="0" indent="0" algn="ctr">
              <a:buNone/>
            </a:pPr>
            <a:r>
              <a:rPr lang="hr-HR" dirty="0" smtClean="0"/>
              <a:t> Muziku ne možeš vidjeti, matematiku ne možeš čuti.˝                                     </a:t>
            </a:r>
          </a:p>
          <a:p>
            <a:pPr marL="0" indent="0" algn="ctr">
              <a:buNone/>
            </a:pPr>
            <a:r>
              <a:rPr lang="hr-HR" dirty="0" smtClean="0"/>
              <a:t>                                 -Abdulah </a:t>
            </a:r>
            <a:r>
              <a:rPr lang="hr-HR" dirty="0"/>
              <a:t>Sidran</a:t>
            </a:r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xmlns="" val="15006950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6A9C41"/>
      </a:dk2>
      <a:lt2>
        <a:srgbClr val="E7E6E6"/>
      </a:lt2>
      <a:accent1>
        <a:srgbClr val="A7D535"/>
      </a:accent1>
      <a:accent2>
        <a:srgbClr val="EACA4F"/>
      </a:accent2>
      <a:accent3>
        <a:srgbClr val="FD9850"/>
      </a:accent3>
      <a:accent4>
        <a:srgbClr val="F46442"/>
      </a:accent4>
      <a:accent5>
        <a:srgbClr val="54D289"/>
      </a:accent5>
      <a:accent6>
        <a:srgbClr val="6AD8CB"/>
      </a:accent6>
      <a:hlink>
        <a:srgbClr val="CAFB50"/>
      </a:hlink>
      <a:folHlink>
        <a:srgbClr val="DEFF8B"/>
      </a:folHlink>
    </a:clrScheme>
    <a:fontScheme name="Berlin">
      <a:maj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3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06000"/>
                <a:satMod val="120000"/>
                <a:lumMod val="7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Berlin" id="{7B5DBA9E-B069-418E-9360-A61BDD0615A4}" vid="{B587E4A9-1405-4B4F-8BC3-512EE08D2EB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126</TotalTime>
  <Words>216</Words>
  <Application>Microsoft Office PowerPoint</Application>
  <PresentationFormat>Prilagođeno</PresentationFormat>
  <Paragraphs>75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10</vt:i4>
      </vt:variant>
    </vt:vector>
  </HeadingPairs>
  <TitlesOfParts>
    <vt:vector size="11" baseType="lpstr">
      <vt:lpstr>Berlin</vt:lpstr>
      <vt:lpstr>Poveznica između razlomaka i glazbe</vt:lpstr>
      <vt:lpstr>VRIJEDNOSTI I IMENA NOTA</vt:lpstr>
      <vt:lpstr>ZA RAZUMIJEVANJE GLAZBE POTREBNA JE MATEMATIKA.</vt:lpstr>
      <vt:lpstr>ZA RAZUMIJEVANJE GLAZBE POTREBNA JE MATEMATIKA.</vt:lpstr>
      <vt:lpstr>ZA RAZUMIJEVANJE GLAZBE POTREBNA JE MATEMATIKA.</vt:lpstr>
      <vt:lpstr>ZA RAZUMIJEVANJE GLAZBE POTREBNA JE MATEMATIKA.</vt:lpstr>
      <vt:lpstr>MJERA </vt:lpstr>
      <vt:lpstr>PRIMJER</vt:lpstr>
      <vt:lpstr>ZAKLJUČAK</vt:lpstr>
      <vt:lpstr>HVALA NA PAŽNJI!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Poveznica između razlomka i glazbe</dc:title>
  <dc:creator>Living Room</dc:creator>
  <cp:lastModifiedBy>name</cp:lastModifiedBy>
  <cp:revision>13</cp:revision>
  <dcterms:created xsi:type="dcterms:W3CDTF">2017-06-08T18:06:55Z</dcterms:created>
  <dcterms:modified xsi:type="dcterms:W3CDTF">2017-06-19T13:49:06Z</dcterms:modified>
</cp:coreProperties>
</file>