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48" autoAdjust="0"/>
    <p:restoredTop sz="94660"/>
  </p:normalViewPr>
  <p:slideViewPr>
    <p:cSldViewPr snapToGrid="0">
      <p:cViewPr varScale="1">
        <p:scale>
          <a:sx n="83" d="100"/>
          <a:sy n="83" d="100"/>
        </p:scale>
        <p:origin x="-90" y="-6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8092-A7F7-442B-8FEA-E3A68D93FD50}" type="datetimeFigureOut">
              <a:rPr lang="hr-HR" smtClean="0"/>
              <a:pPr/>
              <a:t>19.6.2017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63341-8D39-4269-BC24-EA777EAAD63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887405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8092-A7F7-442B-8FEA-E3A68D93FD50}" type="datetimeFigureOut">
              <a:rPr lang="hr-HR" smtClean="0"/>
              <a:pPr/>
              <a:t>19.6.2017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63341-8D39-4269-BC24-EA777EAAD63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956344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8092-A7F7-442B-8FEA-E3A68D93FD50}" type="datetimeFigureOut">
              <a:rPr lang="hr-HR" smtClean="0"/>
              <a:pPr/>
              <a:t>19.6.2017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63341-8D39-4269-BC24-EA777EAAD63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829716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8092-A7F7-442B-8FEA-E3A68D93FD50}" type="datetimeFigureOut">
              <a:rPr lang="hr-HR" smtClean="0"/>
              <a:pPr/>
              <a:t>19.6.2017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63341-8D39-4269-BC24-EA777EAAD63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5992886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8092-A7F7-442B-8FEA-E3A68D93FD50}" type="datetimeFigureOut">
              <a:rPr lang="hr-HR" smtClean="0"/>
              <a:pPr/>
              <a:t>19.6.2017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63341-8D39-4269-BC24-EA777EAAD63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868388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8092-A7F7-442B-8FEA-E3A68D93FD50}" type="datetimeFigureOut">
              <a:rPr lang="hr-HR" smtClean="0"/>
              <a:pPr/>
              <a:t>19.6.2017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63341-8D39-4269-BC24-EA777EAAD63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12579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8092-A7F7-442B-8FEA-E3A68D93FD50}" type="datetimeFigureOut">
              <a:rPr lang="hr-HR" smtClean="0"/>
              <a:pPr/>
              <a:t>19.6.2017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63341-8D39-4269-BC24-EA777EAAD63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869392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8092-A7F7-442B-8FEA-E3A68D93FD50}" type="datetimeFigureOut">
              <a:rPr lang="hr-HR" smtClean="0"/>
              <a:pPr/>
              <a:t>19.6.2017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63341-8D39-4269-BC24-EA777EAAD63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445209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8092-A7F7-442B-8FEA-E3A68D93FD50}" type="datetimeFigureOut">
              <a:rPr lang="hr-HR" smtClean="0"/>
              <a:pPr/>
              <a:t>19.6.2017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63341-8D39-4269-BC24-EA777EAAD63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465503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8092-A7F7-442B-8FEA-E3A68D93FD50}" type="datetimeFigureOut">
              <a:rPr lang="hr-HR" smtClean="0"/>
              <a:pPr/>
              <a:t>19.6.2017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C7C63341-8D39-4269-BC24-EA777EAAD63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113797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8092-A7F7-442B-8FEA-E3A68D93FD50}" type="datetimeFigureOut">
              <a:rPr lang="hr-HR" smtClean="0"/>
              <a:pPr/>
              <a:t>19.6.2017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63341-8D39-4269-BC24-EA777EAAD63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407399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8092-A7F7-442B-8FEA-E3A68D93FD50}" type="datetimeFigureOut">
              <a:rPr lang="hr-HR" smtClean="0"/>
              <a:pPr/>
              <a:t>19.6.2017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63341-8D39-4269-BC24-EA777EAAD63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519414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8092-A7F7-442B-8FEA-E3A68D93FD50}" type="datetimeFigureOut">
              <a:rPr lang="hr-HR" smtClean="0"/>
              <a:pPr/>
              <a:t>19.6.2017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63341-8D39-4269-BC24-EA777EAAD63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619579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8092-A7F7-442B-8FEA-E3A68D93FD50}" type="datetimeFigureOut">
              <a:rPr lang="hr-HR" smtClean="0"/>
              <a:pPr/>
              <a:t>19.6.2017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63341-8D39-4269-BC24-EA777EAAD63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692599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8092-A7F7-442B-8FEA-E3A68D93FD50}" type="datetimeFigureOut">
              <a:rPr lang="hr-HR" smtClean="0"/>
              <a:pPr/>
              <a:t>19.6.2017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63341-8D39-4269-BC24-EA777EAAD63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04830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8092-A7F7-442B-8FEA-E3A68D93FD50}" type="datetimeFigureOut">
              <a:rPr lang="hr-HR" smtClean="0"/>
              <a:pPr/>
              <a:t>19.6.2017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63341-8D39-4269-BC24-EA777EAAD63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716884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8092-A7F7-442B-8FEA-E3A68D93FD50}" type="datetimeFigureOut">
              <a:rPr lang="hr-HR" smtClean="0"/>
              <a:pPr/>
              <a:t>19.6.2017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63341-8D39-4269-BC24-EA777EAAD63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164916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F318092-A7F7-442B-8FEA-E3A68D93FD50}" type="datetimeFigureOut">
              <a:rPr lang="hr-HR" smtClean="0"/>
              <a:pPr/>
              <a:t>19.6.2017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7C63341-8D39-4269-BC24-EA777EAAD63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577067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626476" y="502769"/>
            <a:ext cx="8574622" cy="1822410"/>
          </a:xfrm>
        </p:spPr>
        <p:txBody>
          <a:bodyPr>
            <a:normAutofit/>
          </a:bodyPr>
          <a:lstStyle/>
          <a:p>
            <a:pPr algn="ctr"/>
            <a:r>
              <a:rPr lang="hr-HR" sz="9600" dirty="0" smtClean="0"/>
              <a:t>ČETVEROKUTI</a:t>
            </a:r>
            <a:endParaRPr lang="hr-HR" sz="96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err="1" smtClean="0"/>
              <a:t>Fran</a:t>
            </a:r>
            <a:r>
              <a:rPr lang="hr-HR" dirty="0" smtClean="0"/>
              <a:t> </a:t>
            </a:r>
            <a:r>
              <a:rPr lang="hr-HR" dirty="0" err="1" smtClean="0"/>
              <a:t>Roško</a:t>
            </a:r>
            <a:r>
              <a:rPr lang="hr-HR" smtClean="0"/>
              <a:t>,6.c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83875">
            <a:off x="5350534" y="2597269"/>
            <a:ext cx="3465662" cy="346566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1833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6600" dirty="0" smtClean="0"/>
              <a:t>PRAVOKUTNI TRAPEZ</a:t>
            </a:r>
            <a:endParaRPr lang="hr-HR" sz="6600" dirty="0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Rezervirano mjesto sadržaja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hr-HR" sz="2800" dirty="0" smtClean="0"/>
                  <a:t>Trapez čije su </a:t>
                </a:r>
                <a:r>
                  <a:rPr lang="hr-HR" sz="2800" dirty="0" smtClean="0"/>
                  <a:t>osnovice </a:t>
                </a:r>
                <a:r>
                  <a:rPr lang="hr-HR" sz="2800" dirty="0" smtClean="0"/>
                  <a:t>okomite na jedan krak.</a:t>
                </a:r>
              </a:p>
              <a:p>
                <a:r>
                  <a:rPr lang="hr-HR" sz="2800" dirty="0" smtClean="0"/>
                  <a:t>Površina pravokutnog trapeza je: P=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hr-HR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hr-HR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hr-HR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hr-H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hr-HR" sz="2800" dirty="0" smtClean="0"/>
                  <a:t>*v</a:t>
                </a:r>
              </a:p>
              <a:p>
                <a:r>
                  <a:rPr lang="hr-HR" sz="2800" dirty="0" smtClean="0"/>
                  <a:t>Opseg pravokutnog trapeza je: o=a+2b+c</a:t>
                </a:r>
              </a:p>
              <a:p>
                <a:endParaRPr lang="hr-HR" sz="2800" dirty="0"/>
              </a:p>
            </p:txBody>
          </p:sp>
        </mc:Choice>
        <mc:Fallback>
          <p:sp>
            <p:nvSpPr>
              <p:cNvPr id="3" name="Rezervirano mjesto sadržaja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l="-1946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Slika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490" y="4077779"/>
            <a:ext cx="3402819" cy="239807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23369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6600" dirty="0" smtClean="0"/>
              <a:t>JEDNAKOKRAČNI TRAPEZ</a:t>
            </a:r>
            <a:endParaRPr lang="hr-HR" sz="6600" dirty="0"/>
          </a:p>
        </p:txBody>
      </p:sp>
      <mc:AlternateContent xmlns:mc="http://schemas.openxmlformats.org/markup-compatibility/2006">
        <mc:Choice xmlns="" xmlns:a14="http://schemas.microsoft.com/office/drawing/2010/main" Requires="a14">
          <p:sp>
            <p:nvSpPr>
              <p:cNvPr id="3" name="Rezervirano mjesto sadržaja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hr-HR" sz="2800" dirty="0" smtClean="0"/>
                  <a:t>Trapez čiji su krakovi jednakih duljina.</a:t>
                </a:r>
              </a:p>
              <a:p>
                <a:r>
                  <a:rPr lang="hr-HR" sz="2800" dirty="0" smtClean="0"/>
                  <a:t>Površina jednakokračnog trapeza: P=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r-HR" sz="2800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hr-HR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hr-HR" sz="2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hr-HR" sz="28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hr-HR" sz="28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d>
                        <m:r>
                          <a:rPr lang="hr-HR" sz="2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hr-HR" sz="2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num>
                      <m:den>
                        <m:r>
                          <a:rPr lang="hr-HR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hr-HR" sz="2800" dirty="0" smtClean="0"/>
              </a:p>
              <a:p>
                <a:r>
                  <a:rPr lang="hr-HR" sz="2800" dirty="0" smtClean="0"/>
                  <a:t>Opseg jednakokračnog trapeza: o=a+2b+c</a:t>
                </a:r>
                <a:endParaRPr lang="hr-HR" sz="2800" dirty="0"/>
              </a:p>
            </p:txBody>
          </p:sp>
        </mc:Choice>
        <mc:Fallback>
          <p:sp>
            <p:nvSpPr>
              <p:cNvPr id="3" name="Rezervirano mjesto sadržaja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 cstate="print"/>
                <a:stretch>
                  <a:fillRect l="-2007"/>
                </a:stretch>
              </a:blipFill>
            </p:spPr>
            <p:txBody>
              <a:bodyPr/>
              <a:lstStyle/>
              <a:p>
                <a:r>
                  <a:rPr lang="hr-H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Slika 4" descr="Isosceles_trapezoi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71560" y="3880485"/>
            <a:ext cx="3009900" cy="16573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27789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niOkvir 3"/>
          <p:cNvSpPr txBox="1"/>
          <p:nvPr/>
        </p:nvSpPr>
        <p:spPr>
          <a:xfrm>
            <a:off x="3916392" y="664235"/>
            <a:ext cx="68580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6600" dirty="0" smtClean="0"/>
              <a:t>KRAJ! </a:t>
            </a:r>
            <a:r>
              <a:rPr lang="hr-HR" sz="16600" dirty="0"/>
              <a:t>☺</a:t>
            </a:r>
          </a:p>
        </p:txBody>
      </p:sp>
      <p:sp>
        <p:nvSpPr>
          <p:cNvPr id="5" name="TekstniOkvir 4"/>
          <p:cNvSpPr txBox="1"/>
          <p:nvPr/>
        </p:nvSpPr>
        <p:spPr>
          <a:xfrm>
            <a:off x="10136039" y="6400800"/>
            <a:ext cx="1949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err="1" smtClean="0"/>
              <a:t>Fran</a:t>
            </a:r>
            <a:r>
              <a:rPr lang="hr-HR" dirty="0" smtClean="0"/>
              <a:t> </a:t>
            </a:r>
            <a:r>
              <a:rPr lang="hr-HR" dirty="0" err="1" smtClean="0"/>
              <a:t>Roško</a:t>
            </a:r>
            <a:r>
              <a:rPr lang="hr-HR" dirty="0" smtClean="0"/>
              <a:t>, 6.c</a:t>
            </a:r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385178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53322" y="125083"/>
            <a:ext cx="10018713" cy="1752599"/>
          </a:xfrm>
        </p:spPr>
        <p:txBody>
          <a:bodyPr>
            <a:normAutofit/>
          </a:bodyPr>
          <a:lstStyle/>
          <a:p>
            <a:r>
              <a:rPr lang="hr-HR" sz="6600" dirty="0" smtClean="0"/>
              <a:t>OPĆENITO</a:t>
            </a:r>
            <a:endParaRPr lang="hr-HR" sz="6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475684" y="1725283"/>
            <a:ext cx="10018713" cy="4528867"/>
          </a:xfrm>
        </p:spPr>
        <p:txBody>
          <a:bodyPr>
            <a:normAutofit/>
          </a:bodyPr>
          <a:lstStyle/>
          <a:p>
            <a:r>
              <a:rPr lang="hr-HR" sz="2800" dirty="0" smtClean="0"/>
              <a:t>Četverokut je dio ravnine omeđen s 4 dužine.</a:t>
            </a:r>
          </a:p>
          <a:p>
            <a:r>
              <a:rPr lang="hr-HR" sz="2800" dirty="0" smtClean="0"/>
              <a:t>Vrhovi četverokuta su krajnje točke stranica.</a:t>
            </a:r>
          </a:p>
          <a:p>
            <a:r>
              <a:rPr lang="hr-HR" sz="2800" dirty="0"/>
              <a:t>Unutarnji kut četverokuta je kut čijim krakovima pripadaju susjedne stranice i koji sadrži ostale stranice </a:t>
            </a:r>
            <a:r>
              <a:rPr lang="hr-HR" sz="2800" dirty="0" smtClean="0"/>
              <a:t>četverokuta.</a:t>
            </a:r>
          </a:p>
          <a:p>
            <a:r>
              <a:rPr lang="hr-HR" sz="2800" dirty="0"/>
              <a:t>Dijagonala četverokuta je dužina kojoj su krajnje točke nasuprotni vrhovi </a:t>
            </a:r>
            <a:r>
              <a:rPr lang="hr-HR" sz="2800" dirty="0" smtClean="0"/>
              <a:t>četverokuta.</a:t>
            </a:r>
          </a:p>
          <a:p>
            <a:r>
              <a:rPr lang="hr-HR" sz="2800" dirty="0"/>
              <a:t>Opseg četverokuta je zbroj duljina svih njegovih </a:t>
            </a:r>
            <a:r>
              <a:rPr lang="hr-HR" sz="2800" dirty="0" smtClean="0"/>
              <a:t>stranica.</a:t>
            </a:r>
          </a:p>
          <a:p>
            <a:endParaRPr lang="hr-HR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170321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6600" dirty="0" smtClean="0"/>
              <a:t>KUTEVI U ČETVEROKUTU</a:t>
            </a:r>
            <a:endParaRPr lang="hr-HR" sz="6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/>
              <a:t>Zbroj veličina unutarnjih kutova četverokuta iznosi 360° :</a:t>
            </a:r>
          </a:p>
          <a:p>
            <a:pPr marL="0" indent="0">
              <a:buNone/>
            </a:pPr>
            <a:r>
              <a:rPr lang="el-GR" sz="2800" dirty="0" smtClean="0"/>
              <a:t>α </a:t>
            </a:r>
            <a:r>
              <a:rPr lang="el-GR" sz="2800" dirty="0"/>
              <a:t>+ β + γ + δ = 360° </a:t>
            </a:r>
            <a:endParaRPr lang="hr-HR" sz="2800" dirty="0" smtClean="0"/>
          </a:p>
          <a:p>
            <a:r>
              <a:rPr lang="hr-HR" sz="2800" dirty="0" smtClean="0"/>
              <a:t>Zbroj </a:t>
            </a:r>
            <a:r>
              <a:rPr lang="hr-HR" sz="2800" dirty="0"/>
              <a:t>veličina vanjskih kutova četverokuta iznosi 360° :</a:t>
            </a:r>
          </a:p>
          <a:p>
            <a:pPr marL="0" indent="0">
              <a:buNone/>
            </a:pPr>
            <a:r>
              <a:rPr lang="el-GR" sz="2800" dirty="0" smtClean="0"/>
              <a:t>α</a:t>
            </a:r>
            <a:r>
              <a:rPr lang="el-GR" sz="2800" dirty="0"/>
              <a:t>’ + β’ + γ’ + δ’ = 360° .</a:t>
            </a:r>
          </a:p>
          <a:p>
            <a:pPr marL="0" indent="0">
              <a:buNone/>
            </a:pPr>
            <a:endParaRPr lang="hr-HR" sz="2800" dirty="0"/>
          </a:p>
        </p:txBody>
      </p:sp>
    </p:spTree>
    <p:extLst>
      <p:ext uri="{BB962C8B-B14F-4D97-AF65-F5344CB8AC3E}">
        <p14:creationId xmlns="" xmlns:p14="http://schemas.microsoft.com/office/powerpoint/2010/main" val="170342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6600" dirty="0" smtClean="0"/>
              <a:t>VRSTE ČETVEROKUTA</a:t>
            </a:r>
            <a:endParaRPr lang="hr-HR" sz="6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/>
              <a:t>Konveksni četverokut je četverokut kojemu je svaki unutarnji kut manji od ispruženog kuta.</a:t>
            </a:r>
          </a:p>
          <a:p>
            <a:r>
              <a:rPr lang="hr-HR" sz="2800" dirty="0" err="1"/>
              <a:t>Nekonveksni</a:t>
            </a:r>
            <a:r>
              <a:rPr lang="hr-HR" sz="2800" dirty="0"/>
              <a:t> četverokut je četverokut kojemu je jedan unutarnji kut </a:t>
            </a:r>
            <a:r>
              <a:rPr lang="hr-HR" sz="2800" dirty="0" smtClean="0"/>
              <a:t>veći </a:t>
            </a:r>
            <a:r>
              <a:rPr lang="hr-HR" sz="2800" dirty="0"/>
              <a:t>od ispruženog kuta.</a:t>
            </a:r>
          </a:p>
          <a:p>
            <a:endParaRPr lang="hr-HR" sz="2800" dirty="0"/>
          </a:p>
        </p:txBody>
      </p:sp>
    </p:spTree>
    <p:extLst>
      <p:ext uri="{BB962C8B-B14F-4D97-AF65-F5344CB8AC3E}">
        <p14:creationId xmlns="" xmlns:p14="http://schemas.microsoft.com/office/powerpoint/2010/main" val="329733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6600" dirty="0" smtClean="0"/>
              <a:t>KVADRAT</a:t>
            </a:r>
            <a:endParaRPr lang="hr-HR" sz="6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hr-HR" sz="2800" dirty="0" smtClean="0"/>
          </a:p>
          <a:p>
            <a:pPr marL="0" indent="0">
              <a:buNone/>
            </a:pPr>
            <a:endParaRPr lang="hr-HR" sz="2800" dirty="0"/>
          </a:p>
          <a:p>
            <a:r>
              <a:rPr lang="hr-HR" sz="2800" dirty="0" smtClean="0"/>
              <a:t>Geometrijski lik omeđen s 4 jednako duge  </a:t>
            </a:r>
            <a:r>
              <a:rPr lang="hr-HR" sz="2800" dirty="0" smtClean="0"/>
              <a:t>stranice koji ima 4 prava kuta.</a:t>
            </a:r>
            <a:endParaRPr lang="hr-HR" sz="2800" dirty="0" smtClean="0"/>
          </a:p>
          <a:p>
            <a:r>
              <a:rPr lang="hr-HR" sz="2800" dirty="0"/>
              <a:t>Površina kvadrata jednaka je umnošku duljina njegovih dviju susjednih stranica</a:t>
            </a:r>
            <a:endParaRPr lang="hr-HR" sz="2800" dirty="0" smtClean="0"/>
          </a:p>
          <a:p>
            <a:r>
              <a:rPr lang="hr-HR" sz="2800" dirty="0" smtClean="0"/>
              <a:t>Površina kvadrata je: P=a*a</a:t>
            </a:r>
          </a:p>
          <a:p>
            <a:r>
              <a:rPr lang="hr-HR" sz="2800" dirty="0" smtClean="0"/>
              <a:t>Opseg kvadrata je: o=4*a</a:t>
            </a:r>
          </a:p>
          <a:p>
            <a:pPr marL="0" indent="0">
              <a:buNone/>
            </a:pPr>
            <a:endParaRPr lang="hr-HR" sz="2800" dirty="0" smtClean="0"/>
          </a:p>
          <a:p>
            <a:pPr marL="0" indent="0">
              <a:buNone/>
            </a:pPr>
            <a:endParaRPr lang="hr-HR" sz="2800" dirty="0"/>
          </a:p>
          <a:p>
            <a:pPr marL="0" indent="0">
              <a:buNone/>
            </a:pPr>
            <a:endParaRPr lang="hr-HR" sz="2800" dirty="0" smtClean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5583" y="3682041"/>
            <a:ext cx="3262223" cy="326222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2254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6600" dirty="0" smtClean="0"/>
              <a:t>PRAVOKUTNIK</a:t>
            </a:r>
            <a:endParaRPr lang="hr-HR" sz="6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64566" y="2329133"/>
            <a:ext cx="10338457" cy="3462068"/>
          </a:xfrm>
        </p:spPr>
        <p:txBody>
          <a:bodyPr>
            <a:noAutofit/>
          </a:bodyPr>
          <a:lstStyle/>
          <a:p>
            <a:endParaRPr lang="hr-HR" sz="2000" dirty="0" smtClean="0"/>
          </a:p>
          <a:p>
            <a:endParaRPr lang="hr-HR" sz="2800" dirty="0"/>
          </a:p>
          <a:p>
            <a:r>
              <a:rPr lang="hr-HR" sz="2800" dirty="0" smtClean="0"/>
              <a:t>Geometrijski lik koji je omeđen s 4 stranice od kojih su dvije i dvije nasuprotne jednake </a:t>
            </a:r>
            <a:r>
              <a:rPr lang="hr-HR" sz="2800" dirty="0" smtClean="0"/>
              <a:t>duljine. Ima 4 prava kuta.</a:t>
            </a:r>
            <a:endParaRPr lang="hr-HR" sz="2800" dirty="0" smtClean="0"/>
          </a:p>
          <a:p>
            <a:r>
              <a:rPr lang="hr-HR" sz="2800" dirty="0"/>
              <a:t>Površina pravokutnika jednaka je umnošku duljina njegovih dviju susjednih </a:t>
            </a:r>
            <a:r>
              <a:rPr lang="hr-HR" sz="2800" dirty="0" smtClean="0"/>
              <a:t>stranica</a:t>
            </a:r>
          </a:p>
          <a:p>
            <a:r>
              <a:rPr lang="hr-HR" sz="2800" dirty="0" smtClean="0"/>
              <a:t>Površina pravokutnika je: P=a*b</a:t>
            </a:r>
          </a:p>
          <a:p>
            <a:r>
              <a:rPr lang="hr-HR" sz="2800" dirty="0" smtClean="0"/>
              <a:t>Opseg kvadrata je: o=2a+2b</a:t>
            </a:r>
          </a:p>
          <a:p>
            <a:endParaRPr lang="hr-HR" sz="2000" dirty="0"/>
          </a:p>
          <a:p>
            <a:pPr marL="0" indent="0">
              <a:buNone/>
            </a:pPr>
            <a:endParaRPr lang="hr-HR" sz="2000" dirty="0" smtClean="0"/>
          </a:p>
          <a:p>
            <a:pPr marL="0" indent="0">
              <a:buNone/>
            </a:pPr>
            <a:endParaRPr lang="hr-HR" sz="20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0150" y="4081732"/>
            <a:ext cx="1703538" cy="269159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305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6600" dirty="0" smtClean="0"/>
              <a:t>PARALELOGRAM</a:t>
            </a:r>
            <a:endParaRPr lang="hr-HR" sz="6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hr-HR" sz="2800" dirty="0" smtClean="0"/>
          </a:p>
          <a:p>
            <a:endParaRPr lang="hr-HR" sz="2800" dirty="0"/>
          </a:p>
          <a:p>
            <a:r>
              <a:rPr lang="hr-HR" sz="2800" dirty="0" smtClean="0"/>
              <a:t>Geometrijski lik omeđen s dva para paralelnih i jednako dugih stranica.</a:t>
            </a:r>
          </a:p>
          <a:p>
            <a:r>
              <a:rPr lang="hr-HR" sz="2800" dirty="0"/>
              <a:t>Površina paralelograma jednaka je umnošku duljine jedne njegove stranice i duljine visine koja je toj stranici </a:t>
            </a:r>
            <a:r>
              <a:rPr lang="hr-HR" sz="2800" dirty="0" smtClean="0"/>
              <a:t>pridružena.</a:t>
            </a:r>
          </a:p>
          <a:p>
            <a:r>
              <a:rPr lang="hr-HR" sz="2800" dirty="0" smtClean="0"/>
              <a:t>Površina paralelograma je: </a:t>
            </a:r>
            <a:r>
              <a:rPr lang="hr-HR" sz="2800" dirty="0" smtClean="0"/>
              <a:t>P=a*</a:t>
            </a:r>
            <a:r>
              <a:rPr lang="hr-HR" sz="2800" dirty="0" smtClean="0"/>
              <a:t>V</a:t>
            </a:r>
            <a:r>
              <a:rPr lang="hr-HR" sz="2800" dirty="0" smtClean="0"/>
              <a:t>a </a:t>
            </a:r>
            <a:r>
              <a:rPr lang="hr-HR" sz="2800" dirty="0" smtClean="0"/>
              <a:t>ili P=b*</a:t>
            </a:r>
            <a:r>
              <a:rPr lang="hr-HR" sz="2800" dirty="0" err="1" smtClean="0"/>
              <a:t>Vb</a:t>
            </a:r>
            <a:endParaRPr lang="hr-HR" sz="2800" dirty="0" smtClean="0"/>
          </a:p>
          <a:p>
            <a:r>
              <a:rPr lang="hr-HR" sz="2800" dirty="0" smtClean="0"/>
              <a:t>Opseg paralelograma je: o=2a+2b</a:t>
            </a:r>
          </a:p>
          <a:p>
            <a:endParaRPr lang="hr-HR" sz="2800" dirty="0" smtClean="0"/>
          </a:p>
          <a:p>
            <a:endParaRPr lang="hr-HR" sz="2800" dirty="0"/>
          </a:p>
          <a:p>
            <a:pPr marL="0" indent="0">
              <a:buNone/>
            </a:pPr>
            <a:endParaRPr lang="hr-HR" sz="28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4763" y="4815254"/>
            <a:ext cx="3577415" cy="167468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60904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6600" dirty="0" smtClean="0"/>
              <a:t>ROMB</a:t>
            </a:r>
            <a:endParaRPr lang="hr-HR" sz="6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hr-HR" sz="2800" dirty="0" smtClean="0"/>
          </a:p>
          <a:p>
            <a:r>
              <a:rPr lang="hr-HR" sz="2800" dirty="0" smtClean="0"/>
              <a:t>Geometrijski lik(paralelogram) omeđen s 4 jednako duge stranice.</a:t>
            </a:r>
          </a:p>
          <a:p>
            <a:r>
              <a:rPr lang="hr-HR" sz="2800" dirty="0"/>
              <a:t>Površina romba jednaka je umnošku duljine njegove stranice i duljine visine</a:t>
            </a:r>
            <a:endParaRPr lang="hr-HR" sz="2800" dirty="0" smtClean="0"/>
          </a:p>
          <a:p>
            <a:r>
              <a:rPr lang="hr-HR" sz="2800" dirty="0" smtClean="0"/>
              <a:t>Površina romba: P=a*</a:t>
            </a:r>
            <a:r>
              <a:rPr lang="hr-HR" sz="2800" dirty="0" err="1" smtClean="0"/>
              <a:t>Va</a:t>
            </a:r>
            <a:endParaRPr lang="hr-HR" sz="2800" dirty="0" smtClean="0"/>
          </a:p>
          <a:p>
            <a:r>
              <a:rPr lang="hr-HR" sz="2800" dirty="0" smtClean="0"/>
              <a:t>Opseg romba je: 4*a</a:t>
            </a:r>
          </a:p>
          <a:p>
            <a:endParaRPr lang="hr-HR" sz="2800" dirty="0"/>
          </a:p>
          <a:p>
            <a:pPr marL="0" indent="0">
              <a:buNone/>
            </a:pPr>
            <a:endParaRPr lang="hr-HR" sz="28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1124" y="4029804"/>
            <a:ext cx="3591426" cy="243874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0575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6600" dirty="0" smtClean="0"/>
              <a:t>TRAPEZ</a:t>
            </a:r>
            <a:endParaRPr lang="hr-HR" sz="6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Geometrijski lik koji ima jedan par paralelnih stranica.</a:t>
            </a:r>
          </a:p>
          <a:p>
            <a:r>
              <a:rPr lang="hr-HR" sz="2800" dirty="0" smtClean="0"/>
              <a:t>Tri su vrste trapeza: </a:t>
            </a:r>
            <a:r>
              <a:rPr lang="hr-HR" sz="2800" dirty="0" smtClean="0"/>
              <a:t>PRAVOKUTNI,JEDNAKOKRAČNI,RAZNOSTRANIČNI</a:t>
            </a:r>
            <a:r>
              <a:rPr lang="hr-HR" sz="2800" dirty="0" smtClean="0"/>
              <a:t>.</a:t>
            </a:r>
          </a:p>
          <a:p>
            <a:endParaRPr lang="hr-HR" sz="2800" dirty="0"/>
          </a:p>
          <a:p>
            <a:pPr marL="0" indent="0">
              <a:buNone/>
            </a:pPr>
            <a:endParaRPr lang="hr-HR" sz="28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4605" y="4485879"/>
            <a:ext cx="2095500" cy="198120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1034" y="4412521"/>
            <a:ext cx="4150743" cy="2445479"/>
          </a:xfrm>
          <a:prstGeom prst="rect">
            <a:avLst/>
          </a:prstGeom>
        </p:spPr>
      </p:pic>
      <p:pic>
        <p:nvPicPr>
          <p:cNvPr id="6" name="Slika 5" descr="Isosceles_trapezoi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82490" y="4680585"/>
            <a:ext cx="3009900" cy="16573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335361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a">
  <a:themeElements>
    <a:clrScheme name="Paralaksa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aksa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1A9F9826-882C-40B9-8F38-5A3B8CFD19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TM03457496[[fn=Paralaksa]]</Template>
  <TotalTime>68</TotalTime>
  <Words>315</Words>
  <Application>Microsoft Office PowerPoint</Application>
  <PresentationFormat>Prilagođeno</PresentationFormat>
  <Paragraphs>55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3" baseType="lpstr">
      <vt:lpstr>Paralaksa</vt:lpstr>
      <vt:lpstr>ČETVEROKUTI</vt:lpstr>
      <vt:lpstr>OPĆENITO</vt:lpstr>
      <vt:lpstr>KUTEVI U ČETVEROKUTU</vt:lpstr>
      <vt:lpstr>VRSTE ČETVEROKUTA</vt:lpstr>
      <vt:lpstr>KVADRAT</vt:lpstr>
      <vt:lpstr>PRAVOKUTNIK</vt:lpstr>
      <vt:lpstr>PARALELOGRAM</vt:lpstr>
      <vt:lpstr>ROMB</vt:lpstr>
      <vt:lpstr>TRAPEZ</vt:lpstr>
      <vt:lpstr>PRAVOKUTNI TRAPEZ</vt:lpstr>
      <vt:lpstr>JEDNAKOKRAČNI TRAPEZ</vt:lpstr>
      <vt:lpstr>Slajd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ČETVEROKUTI</dc:title>
  <dc:creator>Lucija</dc:creator>
  <cp:lastModifiedBy>name</cp:lastModifiedBy>
  <cp:revision>10</cp:revision>
  <dcterms:created xsi:type="dcterms:W3CDTF">2017-06-12T20:58:55Z</dcterms:created>
  <dcterms:modified xsi:type="dcterms:W3CDTF">2017-06-19T13:46:32Z</dcterms:modified>
</cp:coreProperties>
</file>