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6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76AC1-DDAD-4E19-9488-A0D80302C466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E000E-54CF-4245-AF21-6956C3534151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AF8B7-C08F-4938-8C65-D76ED17F2D78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32287-83BB-44AA-AE80-395322B72BC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32287-83BB-44AA-AE80-395322B72BCF}" type="slidenum">
              <a:rPr lang="hr-HR" smtClean="0"/>
              <a:t>1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2F3178C-DDBA-4564-8726-9D79A95F3F57}" type="datetimeFigureOut">
              <a:rPr lang="hr-HR" smtClean="0"/>
              <a:t>19.11.2016.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58131B5-5010-468C-8E54-AEB727EBF96C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062912" cy="1697633"/>
          </a:xfrm>
        </p:spPr>
        <p:txBody>
          <a:bodyPr>
            <a:noAutofit/>
          </a:bodyPr>
          <a:lstStyle/>
          <a:p>
            <a:pPr algn="ctr"/>
            <a:r>
              <a:rPr lang="hr-HR" sz="54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SAVRŠENI BROJEVI</a:t>
            </a:r>
            <a:endParaRPr lang="hr-HR" sz="54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789040"/>
            <a:ext cx="8062912" cy="1509984"/>
          </a:xfrm>
        </p:spPr>
        <p:txBody>
          <a:bodyPr/>
          <a:lstStyle/>
          <a:p>
            <a:pPr algn="ctr"/>
            <a:r>
              <a:rPr lang="hr-HR" dirty="0" smtClean="0"/>
              <a:t>Izradila: Hana Topličanec, 5. 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5400" dirty="0" smtClean="0"/>
          </a:p>
          <a:p>
            <a:pPr algn="ctr">
              <a:buNone/>
            </a:pPr>
            <a:endParaRPr lang="hr-HR" sz="5400" dirty="0" smtClean="0"/>
          </a:p>
          <a:p>
            <a:pPr lvl="8" algn="ctr"/>
            <a:endParaRPr lang="hr-HR" sz="4000" dirty="0"/>
          </a:p>
        </p:txBody>
      </p:sp>
      <p:sp>
        <p:nvSpPr>
          <p:cNvPr id="4" name="Rectangle 3"/>
          <p:cNvSpPr/>
          <p:nvPr/>
        </p:nvSpPr>
        <p:spPr>
          <a:xfrm>
            <a:off x="3275856" y="2564904"/>
            <a:ext cx="23042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1340768"/>
            <a:ext cx="3011984" cy="449353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hr-HR" sz="9600" dirty="0" smtClean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  <a:p>
            <a:pPr algn="ctr"/>
            <a:r>
              <a:rPr lang="hr-HR" sz="19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6</a:t>
            </a:r>
            <a:endParaRPr lang="en-US" sz="190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3419872" y="260648"/>
            <a:ext cx="4464496" cy="2232248"/>
          </a:xfrm>
          <a:prstGeom prst="cloudCallout">
            <a:avLst>
              <a:gd name="adj1" fmla="val -34889"/>
              <a:gd name="adj2" fmla="val 737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Ja sam prvi savršeni broj. Ima nas jako malo.         A znate li zašto?</a:t>
            </a:r>
            <a:endParaRPr lang="hr-HR" dirty="0"/>
          </a:p>
        </p:txBody>
      </p:sp>
      <p:pic>
        <p:nvPicPr>
          <p:cNvPr id="9" name="Picture 8" descr="129-perfec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437112"/>
            <a:ext cx="2468626" cy="19158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pPr>
              <a:buNone/>
            </a:pPr>
            <a:r>
              <a:rPr lang="hr-HR" sz="110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hr-HR" sz="9600" b="1" dirty="0" smtClean="0">
                <a:solidFill>
                  <a:schemeClr val="accent1">
                    <a:lumMod val="75000"/>
                  </a:schemeClr>
                </a:solidFill>
              </a:rPr>
              <a:t> = 1 + 2 + 3 </a:t>
            </a:r>
          </a:p>
          <a:p>
            <a:endParaRPr lang="hr-HR" dirty="0" smtClean="0"/>
          </a:p>
        </p:txBody>
      </p:sp>
      <p:sp>
        <p:nvSpPr>
          <p:cNvPr id="4" name="Cloud Callout 3"/>
          <p:cNvSpPr/>
          <p:nvPr/>
        </p:nvSpPr>
        <p:spPr>
          <a:xfrm>
            <a:off x="1259632" y="332656"/>
            <a:ext cx="6264696" cy="2304256"/>
          </a:xfrm>
          <a:prstGeom prst="cloudCallout">
            <a:avLst>
              <a:gd name="adj1" fmla="val -42358"/>
              <a:gd name="adj2" fmla="val 862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Jer sam  </a:t>
            </a:r>
          </a:p>
          <a:p>
            <a:pPr algn="ctr"/>
            <a:r>
              <a:rPr lang="hr-HR" dirty="0" smtClean="0"/>
              <a:t>jednak zbroju svih </a:t>
            </a:r>
          </a:p>
          <a:p>
            <a:pPr algn="ctr"/>
            <a:r>
              <a:rPr lang="hr-HR" dirty="0" smtClean="0"/>
              <a:t>svojih djelitelja, osim samog sebe. Zato sam ja </a:t>
            </a:r>
            <a:r>
              <a:rPr lang="hr-HR" sz="2800" b="1" dirty="0" smtClean="0"/>
              <a:t>savršen</a:t>
            </a:r>
            <a:r>
              <a:rPr lang="hr-HR" dirty="0" smtClean="0"/>
              <a:t> broj.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200" b="1" dirty="0" smtClean="0"/>
              <a:t>Zapravo nas ima jako malo. Osim mene, od 1 do 10000 još su tu......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sz="9600" b="1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hr-HR" sz="11000" b="1" dirty="0" smtClean="0">
                <a:solidFill>
                  <a:schemeClr val="accent1">
                    <a:lumMod val="75000"/>
                  </a:schemeClr>
                </a:solidFill>
              </a:rPr>
              <a:t>28</a:t>
            </a:r>
            <a:endParaRPr lang="hr-HR" sz="1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563888" y="1484784"/>
            <a:ext cx="4104456" cy="2016224"/>
          </a:xfrm>
          <a:prstGeom prst="cloudCallout">
            <a:avLst>
              <a:gd name="adj1" fmla="val -46606"/>
              <a:gd name="adj2" fmla="val 891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1 + 2 + 4 + 7 + 14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sz="11000" b="1" dirty="0" smtClean="0">
                <a:solidFill>
                  <a:schemeClr val="accent1">
                    <a:lumMod val="75000"/>
                  </a:schemeClr>
                </a:solidFill>
              </a:rPr>
              <a:t>496</a:t>
            </a:r>
            <a:endParaRPr lang="hr-HR" sz="11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2627784" y="620688"/>
            <a:ext cx="5616624" cy="2232248"/>
          </a:xfrm>
          <a:prstGeom prst="cloudCallout">
            <a:avLst>
              <a:gd name="adj1" fmla="val -38869"/>
              <a:gd name="adj2" fmla="val 91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hr-HR" dirty="0" smtClean="0"/>
              <a:t>1+2+4+8+16+31+62+124+248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1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hr-HR" sz="11000" b="1" dirty="0" smtClean="0">
                <a:solidFill>
                  <a:schemeClr val="accent1">
                    <a:lumMod val="75000"/>
                  </a:schemeClr>
                </a:solidFill>
              </a:rPr>
              <a:t>8128</a:t>
            </a:r>
            <a:endParaRPr lang="hr-HR" sz="11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3419872" y="620688"/>
            <a:ext cx="5328592" cy="2664296"/>
          </a:xfrm>
          <a:prstGeom prst="cloudCallout">
            <a:avLst>
              <a:gd name="adj1" fmla="val -44723"/>
              <a:gd name="adj2" fmla="val 759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1 + 2 + 4 + 8 + 16 + 32 + 64 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>+ 127 + 254 + 508 + 1016 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>+ 2032 + 4064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6600" b="1" dirty="0" smtClean="0">
                <a:solidFill>
                  <a:schemeClr val="accent1">
                    <a:lumMod val="75000"/>
                  </a:schemeClr>
                </a:solidFill>
              </a:rPr>
              <a:t>          </a:t>
            </a:r>
          </a:p>
          <a:p>
            <a:pPr>
              <a:buNone/>
            </a:pPr>
            <a:r>
              <a:rPr lang="hr-HR" sz="6600" b="1" dirty="0" smtClean="0">
                <a:solidFill>
                  <a:schemeClr val="accent1">
                    <a:lumMod val="75000"/>
                  </a:schemeClr>
                </a:solidFill>
              </a:rPr>
              <a:t>   6      </a:t>
            </a:r>
          </a:p>
          <a:p>
            <a:pPr>
              <a:buNone/>
            </a:pPr>
            <a:r>
              <a:rPr lang="hr-HR" sz="6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6600" b="1" dirty="0" smtClean="0">
                <a:solidFill>
                  <a:schemeClr val="accent1">
                    <a:lumMod val="75000"/>
                  </a:schemeClr>
                </a:solidFill>
              </a:rPr>
              <a:t>       28</a:t>
            </a:r>
          </a:p>
          <a:p>
            <a:pPr>
              <a:buNone/>
            </a:pPr>
            <a:r>
              <a:rPr lang="hr-HR" sz="6600" b="1" dirty="0" smtClean="0">
                <a:solidFill>
                  <a:schemeClr val="accent1">
                    <a:lumMod val="75000"/>
                  </a:schemeClr>
                </a:solidFill>
              </a:rPr>
              <a:t>            496      8128</a:t>
            </a:r>
            <a:endParaRPr lang="hr-HR" sz="6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hr-HR" sz="9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hr-HR" sz="9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hr-HR" dirty="0"/>
          </a:p>
        </p:txBody>
      </p:sp>
      <p:sp>
        <p:nvSpPr>
          <p:cNvPr id="6" name="Cloud Callout 5"/>
          <p:cNvSpPr/>
          <p:nvPr/>
        </p:nvSpPr>
        <p:spPr>
          <a:xfrm>
            <a:off x="3167336" y="0"/>
            <a:ext cx="5976664" cy="2924944"/>
          </a:xfrm>
          <a:prstGeom prst="cloudCallout">
            <a:avLst>
              <a:gd name="adj1" fmla="val 18464"/>
              <a:gd name="adj2" fmla="val 1108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/>
              <a:t>Ovi grčki matematičari su dokazali da smo upravo mi savršeni brojevi!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10" name="Flowchart: Connector 9"/>
          <p:cNvSpPr/>
          <p:nvPr/>
        </p:nvSpPr>
        <p:spPr>
          <a:xfrm>
            <a:off x="3275856" y="1844824"/>
            <a:ext cx="288032" cy="3131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Flowchart: Connector 10"/>
          <p:cNvSpPr/>
          <p:nvPr/>
        </p:nvSpPr>
        <p:spPr>
          <a:xfrm>
            <a:off x="2843808" y="2204864"/>
            <a:ext cx="216024" cy="16916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Flowchart: Connector 12"/>
          <p:cNvSpPr/>
          <p:nvPr/>
        </p:nvSpPr>
        <p:spPr>
          <a:xfrm>
            <a:off x="4788024" y="1916832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Flowchart: Connector 13"/>
          <p:cNvSpPr/>
          <p:nvPr/>
        </p:nvSpPr>
        <p:spPr>
          <a:xfrm>
            <a:off x="5580112" y="2780928"/>
            <a:ext cx="432048" cy="38519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Flowchart: Connector 15"/>
          <p:cNvSpPr/>
          <p:nvPr/>
        </p:nvSpPr>
        <p:spPr>
          <a:xfrm>
            <a:off x="2339752" y="2420888"/>
            <a:ext cx="144016" cy="16916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Flowchart: Connector 16"/>
          <p:cNvSpPr/>
          <p:nvPr/>
        </p:nvSpPr>
        <p:spPr>
          <a:xfrm>
            <a:off x="4139952" y="2564904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Flowchart: Connector 17"/>
          <p:cNvSpPr/>
          <p:nvPr/>
        </p:nvSpPr>
        <p:spPr>
          <a:xfrm>
            <a:off x="6372200" y="2708920"/>
            <a:ext cx="288032" cy="3131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Flowchart: Connector 18"/>
          <p:cNvSpPr/>
          <p:nvPr/>
        </p:nvSpPr>
        <p:spPr>
          <a:xfrm>
            <a:off x="4860032" y="4005064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Flowchart: Connector 19"/>
          <p:cNvSpPr/>
          <p:nvPr/>
        </p:nvSpPr>
        <p:spPr>
          <a:xfrm>
            <a:off x="4485257" y="4590093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Flowchart: Connector 20"/>
          <p:cNvSpPr/>
          <p:nvPr/>
        </p:nvSpPr>
        <p:spPr>
          <a:xfrm>
            <a:off x="5292080" y="3501008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Flowchart: Connector 21"/>
          <p:cNvSpPr/>
          <p:nvPr/>
        </p:nvSpPr>
        <p:spPr>
          <a:xfrm>
            <a:off x="3347864" y="3501008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3" name="Flowchart: Connector 22"/>
          <p:cNvSpPr/>
          <p:nvPr/>
        </p:nvSpPr>
        <p:spPr>
          <a:xfrm>
            <a:off x="3851920" y="2996952"/>
            <a:ext cx="288032" cy="2411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4" name="Picture 23" descr="perfect-numbers-and-mersenne-primes-6-6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1124744"/>
            <a:ext cx="3456384" cy="12288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ekart-cita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3212976"/>
            <a:ext cx="2496830" cy="2830282"/>
          </a:xfrm>
        </p:spPr>
      </p:pic>
      <p:sp>
        <p:nvSpPr>
          <p:cNvPr id="6" name="Cloud Callout 5"/>
          <p:cNvSpPr/>
          <p:nvPr/>
        </p:nvSpPr>
        <p:spPr>
          <a:xfrm>
            <a:off x="3707904" y="548680"/>
            <a:ext cx="4752528" cy="1800200"/>
          </a:xfrm>
          <a:prstGeom prst="cloudCallout">
            <a:avLst>
              <a:gd name="adj1" fmla="val -58804"/>
              <a:gd name="adj2" fmla="val 1190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Savršeni brojevi su, kao i savršeni ljudi, vrlo rijetki. </a:t>
            </a:r>
          </a:p>
          <a:p>
            <a:pPr algn="ctr"/>
            <a:r>
              <a:rPr lang="hr-HR" dirty="0"/>
              <a:t> </a:t>
            </a:r>
            <a:r>
              <a:rPr lang="hr-HR" dirty="0" smtClean="0"/>
              <a:t>   </a:t>
            </a:r>
            <a:r>
              <a:rPr lang="hr-HR" sz="1200" dirty="0" smtClean="0"/>
              <a:t>Rene Descartes, francuski matematičar i filozof</a:t>
            </a:r>
            <a:endParaRPr lang="hr-HR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012160" y="580526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smtClean="0">
                <a:solidFill>
                  <a:schemeClr val="accent1">
                    <a:lumMod val="75000"/>
                  </a:schemeClr>
                </a:solidFill>
              </a:rPr>
              <a:t>ZAVRŠETAK</a:t>
            </a:r>
            <a:endParaRPr lang="hr-H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123</TotalTime>
  <Words>139</Words>
  <Application>Microsoft Office PowerPoint</Application>
  <PresentationFormat>On-screen Show (4:3)</PresentationFormat>
  <Paragraphs>39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SAVRŠENI BROJEVI</vt:lpstr>
      <vt:lpstr>Slide 2</vt:lpstr>
      <vt:lpstr>Slide 3</vt:lpstr>
      <vt:lpstr>Zapravo nas ima jako malo. Osim mene, od 1 do 10000 još su tu......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PRIJATELJSKI BROJEVI</dc:title>
  <dc:creator>Brac</dc:creator>
  <cp:lastModifiedBy>Brac</cp:lastModifiedBy>
  <cp:revision>14</cp:revision>
  <dcterms:created xsi:type="dcterms:W3CDTF">2016-11-19T15:45:19Z</dcterms:created>
  <dcterms:modified xsi:type="dcterms:W3CDTF">2016-11-19T17:49:04Z</dcterms:modified>
</cp:coreProperties>
</file>