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65" r:id="rId3"/>
    <p:sldId id="259" r:id="rId4"/>
    <p:sldId id="260" r:id="rId5"/>
    <p:sldId id="261" r:id="rId6"/>
    <p:sldId id="257" r:id="rId7"/>
    <p:sldId id="258" r:id="rId8"/>
    <p:sldId id="263" r:id="rId9"/>
    <p:sldId id="264" r:id="rId10"/>
    <p:sldId id="266" r:id="rId11"/>
    <p:sldId id="267" r:id="rId12"/>
    <p:sldId id="262" r:id="rId13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4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zervirano mjesto datuma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D93CE-F336-49C1-9D81-251A348681F3}" type="datetimeFigureOut">
              <a:rPr lang="sr-Latn-CS" smtClean="0"/>
              <a:pPr/>
              <a:t>10.3.2016.</a:t>
            </a:fld>
            <a:endParaRPr lang="hr-HR" dirty="0"/>
          </a:p>
        </p:txBody>
      </p:sp>
      <p:sp>
        <p:nvSpPr>
          <p:cNvPr id="17" name="Rezervirano mjesto podnožj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 dirty="0"/>
          </a:p>
        </p:txBody>
      </p:sp>
      <p:sp>
        <p:nvSpPr>
          <p:cNvPr id="29" name="Rezervirano mjesto broja slajda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8A055B-2B7B-443E-B1BA-7A7C5693CC47}" type="slidenum">
              <a:rPr lang="hr-HR" smtClean="0"/>
              <a:pPr/>
              <a:t>‹#›</a:t>
            </a:fld>
            <a:endParaRPr lang="hr-HR" dirty="0"/>
          </a:p>
        </p:txBody>
      </p:sp>
      <p:sp>
        <p:nvSpPr>
          <p:cNvPr id="32" name="Pravokutnik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Pravokutnik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Pravokutnik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Pravokutnik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Pravokutnik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sp>
        <p:nvSpPr>
          <p:cNvPr id="56" name="Pravokutnik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Pravokutnik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Pravokutnik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Pravokutnik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D93CE-F336-49C1-9D81-251A348681F3}" type="datetimeFigureOut">
              <a:rPr lang="sr-Latn-CS" smtClean="0"/>
              <a:pPr/>
              <a:t>10.3.2016.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8A055B-2B7B-443E-B1BA-7A7C5693CC4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D93CE-F336-49C1-9D81-251A348681F3}" type="datetimeFigureOut">
              <a:rPr lang="sr-Latn-CS" smtClean="0"/>
              <a:pPr/>
              <a:t>10.3.2016.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8A055B-2B7B-443E-B1BA-7A7C5693CC4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D93CE-F336-49C1-9D81-251A348681F3}" type="datetimeFigureOut">
              <a:rPr lang="sr-Latn-CS" smtClean="0"/>
              <a:pPr/>
              <a:t>10.3.2016.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8A055B-2B7B-443E-B1BA-7A7C5693CC4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ostoručno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Prostoručno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Prostoručno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Prostoručno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Prostoručno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Prostoručno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Prostoručno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Prostoručno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Prostoručno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Prostoručno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Prostoručno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Prostoručno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Prostoručno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Prostoručno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Prostoručno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D93CE-F336-49C1-9D81-251A348681F3}" type="datetimeFigureOut">
              <a:rPr lang="sr-Latn-CS" smtClean="0"/>
              <a:pPr/>
              <a:t>10.3.2016.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8A055B-2B7B-443E-B1BA-7A7C5693CC47}" type="slidenum">
              <a:rPr lang="hr-HR" smtClean="0"/>
              <a:pPr/>
              <a:t>‹#›</a:t>
            </a:fld>
            <a:endParaRPr lang="hr-HR" dirty="0"/>
          </a:p>
        </p:txBody>
      </p:sp>
      <p:sp>
        <p:nvSpPr>
          <p:cNvPr id="7" name="Pravokutnik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8" name="Pravokutnik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Pravokutnik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Pravokutnik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avokutnik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Pravokutnik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D93CE-F336-49C1-9D81-251A348681F3}" type="datetimeFigureOut">
              <a:rPr lang="sr-Latn-CS" smtClean="0"/>
              <a:pPr/>
              <a:t>10.3.2016.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8A055B-2B7B-443E-B1BA-7A7C5693CC4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ravokutnik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D93CE-F336-49C1-9D81-251A348681F3}" type="datetimeFigureOut">
              <a:rPr lang="sr-Latn-CS" smtClean="0"/>
              <a:pPr/>
              <a:t>10.3.2016.</a:t>
            </a:fld>
            <a:endParaRPr lang="hr-HR" dirty="0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 dirty="0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8A055B-2B7B-443E-B1BA-7A7C5693CC47}" type="slidenum">
              <a:rPr lang="hr-HR" smtClean="0"/>
              <a:pPr/>
              <a:t>‹#›</a:t>
            </a:fld>
            <a:endParaRPr lang="hr-HR" dirty="0"/>
          </a:p>
        </p:txBody>
      </p:sp>
      <p:sp>
        <p:nvSpPr>
          <p:cNvPr id="16" name="Pravokutnik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Pravokutnik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Pravokutnik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Pravokutnik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Pravokutnik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Pravokutnik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Pravokutnik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Pravokutnik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Pravokutnik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D93CE-F336-49C1-9D81-251A348681F3}" type="datetimeFigureOut">
              <a:rPr lang="sr-Latn-CS" smtClean="0"/>
              <a:pPr/>
              <a:t>10.3.2016.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8A055B-2B7B-443E-B1BA-7A7C5693CC4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D93CE-F336-49C1-9D81-251A348681F3}" type="datetimeFigureOut">
              <a:rPr lang="sr-Latn-CS" smtClean="0"/>
              <a:pPr/>
              <a:t>10.3.2016.</a:t>
            </a:fld>
            <a:endParaRPr lang="hr-HR" dirty="0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8A055B-2B7B-443E-B1BA-7A7C5693CC4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D93CE-F336-49C1-9D81-251A348681F3}" type="datetimeFigureOut">
              <a:rPr lang="sr-Latn-CS" smtClean="0"/>
              <a:pPr/>
              <a:t>10.3.2016.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8A055B-2B7B-443E-B1BA-7A7C5693CC4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avokutnik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Ravni poveznik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upa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Ravni poveznik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avni poveznik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avni poveznik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Naslov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r-HR" smtClean="0"/>
              <a:t>Pritisnite ikonu za dodavanje slike</a:t>
            </a:r>
            <a:endParaRPr kumimoji="0" lang="en-US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grpSp>
        <p:nvGrpSpPr>
          <p:cNvPr id="14" name="Grupa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Ravni poveznik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avni poveznik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avni poveznik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upa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Ravni poveznik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avni poveznik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Ravni poveznik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E97D93CE-F336-49C1-9D81-251A348681F3}" type="datetimeFigureOut">
              <a:rPr lang="sr-Latn-CS" smtClean="0"/>
              <a:pPr/>
              <a:t>10.3.2016.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EE8A055B-2B7B-443E-B1BA-7A7C5693CC4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Pravokutnik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avokutnik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avokutnik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avokutnik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Pravokutnik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Pravokutnik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Pravokutnik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Pravokutnik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zervirano mjesto naslova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13" name="Rezervirano mjesto teksta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97D93CE-F336-49C1-9D81-251A348681F3}" type="datetimeFigureOut">
              <a:rPr lang="sr-Latn-CS" smtClean="0"/>
              <a:pPr/>
              <a:t>10.3.2016.</a:t>
            </a:fld>
            <a:endParaRPr lang="hr-HR" dirty="0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hr-HR" dirty="0"/>
          </a:p>
        </p:txBody>
      </p:sp>
      <p:sp>
        <p:nvSpPr>
          <p:cNvPr id="23" name="Rezervirano mjesto broja slajda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EE8A055B-2B7B-443E-B1BA-7A7C5693CC4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ransition spd="med">
    <p:wedg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857224" y="0"/>
            <a:ext cx="7815290" cy="1457334"/>
          </a:xfrm>
        </p:spPr>
        <p:txBody>
          <a:bodyPr>
            <a:normAutofit/>
          </a:bodyPr>
          <a:lstStyle/>
          <a:p>
            <a:r>
              <a:rPr lang="hr-HR" dirty="0" smtClean="0">
                <a:solidFill>
                  <a:srgbClr val="FF0000"/>
                </a:solidFill>
              </a:rPr>
              <a:t>Kutovi u svakodnevnom životu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142976" y="2786034"/>
            <a:ext cx="6400800" cy="4071966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threePt" dir="t"/>
            </a:scene3d>
            <a:sp3d>
              <a:bevelT w="0"/>
            </a:sp3d>
          </a:bodyPr>
          <a:lstStyle/>
          <a:p>
            <a:pPr algn="l"/>
            <a:r>
              <a:rPr lang="hr-HR" sz="3200" dirty="0" smtClean="0">
                <a:solidFill>
                  <a:srgbClr val="00B0F0"/>
                </a:solidFill>
              </a:rPr>
              <a:t>Kutovi u svakodnevnom životu mogu biti na</a:t>
            </a:r>
            <a:r>
              <a:rPr lang="hr-HR" sz="3200" dirty="0" smtClean="0">
                <a:solidFill>
                  <a:srgbClr val="00B0F0"/>
                </a:solidFill>
              </a:rPr>
              <a:t>:</a:t>
            </a:r>
          </a:p>
          <a:p>
            <a:pPr algn="l"/>
            <a:endParaRPr lang="hr-HR" sz="3200" dirty="0" smtClean="0">
              <a:solidFill>
                <a:srgbClr val="00B0F0"/>
              </a:solidFill>
            </a:endParaRPr>
          </a:p>
          <a:p>
            <a:pPr algn="l"/>
            <a:r>
              <a:rPr lang="hr-HR" sz="3200" dirty="0" smtClean="0">
                <a:solidFill>
                  <a:srgbClr val="00B0F0"/>
                </a:solidFill>
              </a:rPr>
              <a:t>-</a:t>
            </a:r>
            <a:r>
              <a:rPr lang="hr-HR" sz="3200" dirty="0" smtClean="0">
                <a:solidFill>
                  <a:srgbClr val="00B0F0"/>
                </a:solidFill>
              </a:rPr>
              <a:t>zidovima                  -stolcu</a:t>
            </a:r>
          </a:p>
          <a:p>
            <a:pPr algn="l"/>
            <a:r>
              <a:rPr lang="hr-HR" sz="3200" dirty="0" smtClean="0">
                <a:solidFill>
                  <a:srgbClr val="00B0F0"/>
                </a:solidFill>
              </a:rPr>
              <a:t>-televizoru                -stolu</a:t>
            </a:r>
          </a:p>
          <a:p>
            <a:pPr algn="l"/>
            <a:r>
              <a:rPr lang="hr-HR" sz="3200" dirty="0" smtClean="0">
                <a:solidFill>
                  <a:srgbClr val="00B0F0"/>
                </a:solidFill>
              </a:rPr>
              <a:t>-vratima                    -računalu…</a:t>
            </a:r>
          </a:p>
          <a:p>
            <a:pPr algn="l"/>
            <a:r>
              <a:rPr lang="hr-HR" sz="3200" dirty="0" smtClean="0">
                <a:solidFill>
                  <a:srgbClr val="00B0F0"/>
                </a:solidFill>
              </a:rPr>
              <a:t>-ormaru                    </a:t>
            </a:r>
          </a:p>
          <a:p>
            <a:pPr algn="l"/>
            <a:r>
              <a:rPr lang="hr-HR" sz="3200" dirty="0" smtClean="0">
                <a:solidFill>
                  <a:srgbClr val="00B0F0"/>
                </a:solidFill>
              </a:rPr>
              <a:t>-krevetu</a:t>
            </a:r>
          </a:p>
          <a:p>
            <a:pPr algn="l"/>
            <a:r>
              <a:rPr lang="hr-HR" sz="3200" dirty="0" smtClean="0">
                <a:solidFill>
                  <a:srgbClr val="00B0F0"/>
                </a:solidFill>
              </a:rPr>
              <a:t>-krovu</a:t>
            </a:r>
          </a:p>
          <a:p>
            <a:pPr algn="l"/>
            <a:r>
              <a:rPr lang="hr-HR" sz="3200" dirty="0" smtClean="0">
                <a:solidFill>
                  <a:srgbClr val="00B0F0"/>
                </a:solidFill>
              </a:rPr>
              <a:t>-kućama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hr-HR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hr-HR" dirty="0" smtClean="0"/>
              <a:t>           </a:t>
            </a:r>
            <a:endParaRPr lang="hr-HR" dirty="0"/>
          </a:p>
        </p:txBody>
      </p:sp>
      <p:pic>
        <p:nvPicPr>
          <p:cNvPr id="8" name="Slika 7" descr="gegubfi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14290"/>
            <a:ext cx="6117462" cy="1400182"/>
          </a:xfrm>
          <a:prstGeom prst="rect">
            <a:avLst/>
          </a:prstGeom>
        </p:spPr>
      </p:pic>
      <p:pic>
        <p:nvPicPr>
          <p:cNvPr id="9" name="Slika 8" descr="fe e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596" y="2285992"/>
            <a:ext cx="3503550" cy="2948001"/>
          </a:xfrm>
          <a:prstGeom prst="rect">
            <a:avLst/>
          </a:prstGeom>
        </p:spPr>
      </p:pic>
      <p:pic>
        <p:nvPicPr>
          <p:cNvPr id="10" name="Slika 9" descr="bjkbuhgbu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3438" y="2428868"/>
            <a:ext cx="3778101" cy="2742756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4" name="Rezervirano mjesto sadržaja 3" descr="kut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214290"/>
            <a:ext cx="3457590" cy="2907198"/>
          </a:xfrm>
        </p:spPr>
      </p:pic>
      <p:pic>
        <p:nvPicPr>
          <p:cNvPr id="5" name="Slika 4" descr="kut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628" y="642918"/>
            <a:ext cx="3777192" cy="2757494"/>
          </a:xfrm>
          <a:prstGeom prst="rect">
            <a:avLst/>
          </a:prstGeom>
        </p:spPr>
      </p:pic>
      <p:pic>
        <p:nvPicPr>
          <p:cNvPr id="6" name="Slika 5" descr="lol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7488" y="3571876"/>
            <a:ext cx="2714644" cy="3020519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00B0F0"/>
                </a:solidFill>
              </a:rPr>
              <a:t>Hvala na pažnji!</a:t>
            </a:r>
            <a:endParaRPr lang="hr-HR" dirty="0">
              <a:solidFill>
                <a:srgbClr val="00B0F0"/>
              </a:solidFill>
            </a:endParaRPr>
          </a:p>
        </p:txBody>
      </p:sp>
      <p:pic>
        <p:nvPicPr>
          <p:cNvPr id="11" name="Slika 10" descr="im potat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1670" y="3429000"/>
            <a:ext cx="3357567" cy="2014540"/>
          </a:xfrm>
          <a:prstGeom prst="rect">
            <a:avLst/>
          </a:prstGeom>
        </p:spPr>
      </p:pic>
      <p:sp>
        <p:nvSpPr>
          <p:cNvPr id="13" name="Oblak 12"/>
          <p:cNvSpPr/>
          <p:nvPr/>
        </p:nvSpPr>
        <p:spPr>
          <a:xfrm>
            <a:off x="5429256" y="4071942"/>
            <a:ext cx="857256" cy="64294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7" name="Oblak 16"/>
          <p:cNvSpPr/>
          <p:nvPr/>
        </p:nvSpPr>
        <p:spPr>
          <a:xfrm>
            <a:off x="6143636" y="3643314"/>
            <a:ext cx="928694" cy="57150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9" name="Oblak 18"/>
          <p:cNvSpPr/>
          <p:nvPr/>
        </p:nvSpPr>
        <p:spPr>
          <a:xfrm>
            <a:off x="6643702" y="2285992"/>
            <a:ext cx="2286016" cy="164307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dirty="0" smtClean="0">
                <a:solidFill>
                  <a:srgbClr val="00B0F0"/>
                </a:solidFill>
              </a:rPr>
              <a:t>Im´ </a:t>
            </a:r>
            <a:r>
              <a:rPr lang="hr-HR" sz="2400" dirty="0" err="1" smtClean="0">
                <a:solidFill>
                  <a:srgbClr val="00B0F0"/>
                </a:solidFill>
              </a:rPr>
              <a:t>potato</a:t>
            </a:r>
            <a:r>
              <a:rPr lang="hr-HR" sz="2400" dirty="0" smtClean="0">
                <a:solidFill>
                  <a:srgbClr val="00B0F0"/>
                </a:solidFill>
              </a:rPr>
              <a:t>!</a:t>
            </a:r>
            <a:endParaRPr lang="hr-HR" sz="24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 spd="med">
    <p:wedge/>
    <p:sndAc>
      <p:stSnd>
        <p:snd r:embed="rId2" name="explode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>
                <a:solidFill>
                  <a:srgbClr val="FF0000"/>
                </a:solidFill>
              </a:rPr>
              <a:t>Zapamtite!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00B0F0"/>
                </a:solidFill>
              </a:rPr>
              <a:t>Kut je dio ravnine omeđen dvama krakovima koji imaju isti vrh(početnu točku).                 </a:t>
            </a:r>
          </a:p>
          <a:p>
            <a:endParaRPr lang="hr-HR" dirty="0" smtClean="0">
              <a:solidFill>
                <a:srgbClr val="00B0F0"/>
              </a:solidFill>
            </a:endParaRPr>
          </a:p>
          <a:p>
            <a:r>
              <a:rPr lang="hr-HR" dirty="0" smtClean="0">
                <a:solidFill>
                  <a:srgbClr val="00B0F0"/>
                </a:solidFill>
              </a:rPr>
              <a:t>Njegovi krakovi su ujedno i </a:t>
            </a:r>
            <a:r>
              <a:rPr lang="hr-HR" dirty="0" err="1" smtClean="0">
                <a:solidFill>
                  <a:srgbClr val="00B0F0"/>
                </a:solidFill>
              </a:rPr>
              <a:t>polupravci</a:t>
            </a:r>
            <a:r>
              <a:rPr lang="hr-HR" dirty="0" smtClean="0">
                <a:solidFill>
                  <a:srgbClr val="00B0F0"/>
                </a:solidFill>
              </a:rPr>
              <a:t>.</a:t>
            </a:r>
          </a:p>
          <a:p>
            <a:endParaRPr lang="hr-HR" dirty="0" smtClean="0">
              <a:solidFill>
                <a:srgbClr val="00B0F0"/>
              </a:solidFill>
            </a:endParaRPr>
          </a:p>
          <a:p>
            <a:r>
              <a:rPr lang="hr-HR" dirty="0" smtClean="0">
                <a:solidFill>
                  <a:srgbClr val="00B0F0"/>
                </a:solidFill>
              </a:rPr>
              <a:t>Krakovi mu se pružaju u beskonačnost.</a:t>
            </a:r>
            <a:endParaRPr lang="hr-HR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>
                <a:solidFill>
                  <a:srgbClr val="FF0000"/>
                </a:solidFill>
              </a:rPr>
              <a:t>Vrste Kutova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00B0F0"/>
                </a:solidFill>
              </a:rPr>
              <a:t>Kut od 0° se naziva “</a:t>
            </a:r>
            <a:r>
              <a:rPr lang="hr-HR" dirty="0" err="1" smtClean="0">
                <a:solidFill>
                  <a:srgbClr val="00B0F0"/>
                </a:solidFill>
              </a:rPr>
              <a:t>nul</a:t>
            </a:r>
            <a:r>
              <a:rPr lang="hr-HR" dirty="0" smtClean="0">
                <a:solidFill>
                  <a:srgbClr val="00B0F0"/>
                </a:solidFill>
              </a:rPr>
              <a:t>-kut”</a:t>
            </a:r>
          </a:p>
          <a:p>
            <a:r>
              <a:rPr lang="hr-HR" dirty="0" smtClean="0">
                <a:solidFill>
                  <a:srgbClr val="00B0F0"/>
                </a:solidFill>
              </a:rPr>
              <a:t>Kut od 0°-90° se naziva “šiljasti kut”</a:t>
            </a:r>
          </a:p>
          <a:p>
            <a:r>
              <a:rPr lang="hr-HR" dirty="0" smtClean="0">
                <a:solidFill>
                  <a:srgbClr val="00B0F0"/>
                </a:solidFill>
              </a:rPr>
              <a:t>Kut od 90° se naziva “pravi kut”</a:t>
            </a:r>
          </a:p>
          <a:p>
            <a:r>
              <a:rPr lang="hr-HR" dirty="0" smtClean="0">
                <a:solidFill>
                  <a:srgbClr val="00B0F0"/>
                </a:solidFill>
              </a:rPr>
              <a:t>Kut od 90°-180° se naziva “tupi kut”</a:t>
            </a:r>
          </a:p>
          <a:p>
            <a:r>
              <a:rPr lang="hr-HR" dirty="0" smtClean="0">
                <a:solidFill>
                  <a:srgbClr val="00B0F0"/>
                </a:solidFill>
              </a:rPr>
              <a:t>Kut od 180° se naziva “ispruženi kut”</a:t>
            </a:r>
          </a:p>
          <a:p>
            <a:r>
              <a:rPr lang="hr-HR" dirty="0" smtClean="0">
                <a:solidFill>
                  <a:srgbClr val="00B0F0"/>
                </a:solidFill>
              </a:rPr>
              <a:t>Kut od 180°-360° se naziva “izbočeni kut”</a:t>
            </a:r>
          </a:p>
          <a:p>
            <a:r>
              <a:rPr lang="hr-HR" dirty="0" smtClean="0">
                <a:solidFill>
                  <a:srgbClr val="00B0F0"/>
                </a:solidFill>
              </a:rPr>
              <a:t>Kut od 360° se naziva “puni kut” 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>
                <a:solidFill>
                  <a:srgbClr val="00B0F0"/>
                </a:solidFill>
              </a:rPr>
              <a:t>Nul</a:t>
            </a:r>
            <a:r>
              <a:rPr lang="hr-HR" dirty="0" smtClean="0">
                <a:solidFill>
                  <a:srgbClr val="00B0F0"/>
                </a:solidFill>
              </a:rPr>
              <a:t>-kut:   </a:t>
            </a:r>
            <a:r>
              <a:rPr lang="hr-HR" dirty="0" smtClean="0">
                <a:solidFill>
                  <a:srgbClr val="00B0F0"/>
                </a:solidFill>
              </a:rPr>
              <a:t>0°             Pravi </a:t>
            </a:r>
            <a:r>
              <a:rPr lang="hr-HR" dirty="0" smtClean="0">
                <a:solidFill>
                  <a:srgbClr val="00B0F0"/>
                </a:solidFill>
              </a:rPr>
              <a:t>kut</a:t>
            </a:r>
            <a:r>
              <a:rPr lang="hr-HR" dirty="0" smtClean="0">
                <a:solidFill>
                  <a:srgbClr val="00B0F0"/>
                </a:solidFill>
              </a:rPr>
              <a:t>: 90° </a:t>
            </a:r>
            <a:endParaRPr lang="hr-HR" dirty="0" smtClean="0">
              <a:solidFill>
                <a:srgbClr val="00B0F0"/>
              </a:solidFill>
            </a:endParaRPr>
          </a:p>
          <a:p>
            <a:endParaRPr lang="hr-HR" dirty="0">
              <a:solidFill>
                <a:srgbClr val="00B0F0"/>
              </a:solidFill>
            </a:endParaRPr>
          </a:p>
          <a:p>
            <a:endParaRPr lang="hr-HR" dirty="0" smtClean="0">
              <a:solidFill>
                <a:srgbClr val="00B0F0"/>
              </a:solidFill>
            </a:endParaRPr>
          </a:p>
          <a:p>
            <a:r>
              <a:rPr lang="hr-HR" dirty="0" smtClean="0">
                <a:solidFill>
                  <a:srgbClr val="00B0F0"/>
                </a:solidFill>
              </a:rPr>
              <a:t>Šiljasti kut: </a:t>
            </a:r>
            <a:r>
              <a:rPr lang="hr-HR" dirty="0" smtClean="0">
                <a:solidFill>
                  <a:srgbClr val="00B0F0"/>
                </a:solidFill>
              </a:rPr>
              <a:t>od 0° do 90°</a:t>
            </a:r>
            <a:r>
              <a:rPr lang="hr-HR" dirty="0" smtClean="0">
                <a:solidFill>
                  <a:srgbClr val="00B0F0"/>
                </a:solidFill>
              </a:rPr>
              <a:t>      </a:t>
            </a:r>
            <a:r>
              <a:rPr lang="hr-HR" dirty="0" smtClean="0">
                <a:solidFill>
                  <a:srgbClr val="00B0F0"/>
                </a:solidFill>
              </a:rPr>
              <a:t>Tupi </a:t>
            </a:r>
            <a:r>
              <a:rPr lang="hr-HR" dirty="0" smtClean="0">
                <a:solidFill>
                  <a:srgbClr val="00B0F0"/>
                </a:solidFill>
              </a:rPr>
              <a:t>kut</a:t>
            </a:r>
            <a:r>
              <a:rPr lang="hr-HR" dirty="0" smtClean="0">
                <a:solidFill>
                  <a:srgbClr val="00B0F0"/>
                </a:solidFill>
              </a:rPr>
              <a:t>:  od 90°</a:t>
            </a:r>
          </a:p>
          <a:p>
            <a:r>
              <a:rPr lang="hr-HR" dirty="0" smtClean="0">
                <a:solidFill>
                  <a:srgbClr val="00B0F0"/>
                </a:solidFill>
              </a:rPr>
              <a:t>                                                  do  180°</a:t>
            </a:r>
            <a:endParaRPr lang="hr-HR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hr-HR" dirty="0" smtClean="0">
                <a:solidFill>
                  <a:srgbClr val="00B0F0"/>
                </a:solidFill>
              </a:rPr>
              <a:t>                                                        </a:t>
            </a:r>
            <a:endParaRPr lang="hr-HR" dirty="0">
              <a:solidFill>
                <a:srgbClr val="00B0F0"/>
              </a:solidFill>
            </a:endParaRPr>
          </a:p>
        </p:txBody>
      </p:sp>
      <p:cxnSp>
        <p:nvCxnSpPr>
          <p:cNvPr id="5" name="Ravni poveznik 4"/>
          <p:cNvCxnSpPr/>
          <p:nvPr/>
        </p:nvCxnSpPr>
        <p:spPr>
          <a:xfrm>
            <a:off x="928662" y="2714620"/>
            <a:ext cx="278608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ni poveznik 6"/>
          <p:cNvCxnSpPr/>
          <p:nvPr/>
        </p:nvCxnSpPr>
        <p:spPr>
          <a:xfrm>
            <a:off x="928662" y="5000636"/>
            <a:ext cx="250033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ni poveznik 8"/>
          <p:cNvCxnSpPr/>
          <p:nvPr/>
        </p:nvCxnSpPr>
        <p:spPr>
          <a:xfrm flipV="1">
            <a:off x="928662" y="3929066"/>
            <a:ext cx="2214578" cy="1071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Luk 9"/>
          <p:cNvSpPr/>
          <p:nvPr/>
        </p:nvSpPr>
        <p:spPr>
          <a:xfrm>
            <a:off x="1357290" y="4786322"/>
            <a:ext cx="142876" cy="42862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cxnSp>
        <p:nvCxnSpPr>
          <p:cNvPr id="12" name="Ravni poveznik 11"/>
          <p:cNvCxnSpPr/>
          <p:nvPr/>
        </p:nvCxnSpPr>
        <p:spPr>
          <a:xfrm>
            <a:off x="6929454" y="3429000"/>
            <a:ext cx="200026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ni poveznik 13"/>
          <p:cNvCxnSpPr/>
          <p:nvPr/>
        </p:nvCxnSpPr>
        <p:spPr>
          <a:xfrm rot="5400000" flipH="1" flipV="1">
            <a:off x="6072992" y="2570950"/>
            <a:ext cx="17145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ni poveznik 15"/>
          <p:cNvCxnSpPr/>
          <p:nvPr/>
        </p:nvCxnSpPr>
        <p:spPr>
          <a:xfrm>
            <a:off x="6929454" y="3143248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vni poveznik 17"/>
          <p:cNvCxnSpPr/>
          <p:nvPr/>
        </p:nvCxnSpPr>
        <p:spPr>
          <a:xfrm rot="5400000">
            <a:off x="7072330" y="3286124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vni poveznik 22"/>
          <p:cNvCxnSpPr/>
          <p:nvPr/>
        </p:nvCxnSpPr>
        <p:spPr>
          <a:xfrm>
            <a:off x="6215074" y="5214950"/>
            <a:ext cx="207170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vni poveznik 24"/>
          <p:cNvCxnSpPr/>
          <p:nvPr/>
        </p:nvCxnSpPr>
        <p:spPr>
          <a:xfrm rot="10800000">
            <a:off x="4714876" y="4000504"/>
            <a:ext cx="1500198" cy="121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Luk 25"/>
          <p:cNvSpPr/>
          <p:nvPr/>
        </p:nvSpPr>
        <p:spPr>
          <a:xfrm>
            <a:off x="5572132" y="4786322"/>
            <a:ext cx="1000132" cy="857256"/>
          </a:xfrm>
          <a:prstGeom prst="arc">
            <a:avLst>
              <a:gd name="adj1" fmla="val 1393184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4525963"/>
          </a:xfrm>
        </p:spPr>
        <p:txBody>
          <a:bodyPr/>
          <a:lstStyle/>
          <a:p>
            <a:r>
              <a:rPr lang="hr-HR" dirty="0" smtClean="0">
                <a:solidFill>
                  <a:srgbClr val="00B0F0"/>
                </a:solidFill>
              </a:rPr>
              <a:t>Ispruženi kut</a:t>
            </a:r>
            <a:r>
              <a:rPr lang="hr-HR" dirty="0" smtClean="0">
                <a:solidFill>
                  <a:srgbClr val="00B0F0"/>
                </a:solidFill>
              </a:rPr>
              <a:t>: 180°             Puni </a:t>
            </a:r>
            <a:r>
              <a:rPr lang="hr-HR" dirty="0" smtClean="0">
                <a:solidFill>
                  <a:srgbClr val="00B0F0"/>
                </a:solidFill>
              </a:rPr>
              <a:t>kut</a:t>
            </a:r>
            <a:r>
              <a:rPr lang="hr-HR" dirty="0" smtClean="0">
                <a:solidFill>
                  <a:srgbClr val="00B0F0"/>
                </a:solidFill>
              </a:rPr>
              <a:t>: 360°</a:t>
            </a:r>
            <a:endParaRPr lang="hr-HR" dirty="0" smtClean="0">
              <a:solidFill>
                <a:srgbClr val="00B0F0"/>
              </a:solidFill>
            </a:endParaRPr>
          </a:p>
          <a:p>
            <a:endParaRPr lang="hr-HR" dirty="0">
              <a:solidFill>
                <a:srgbClr val="00B0F0"/>
              </a:solidFill>
            </a:endParaRPr>
          </a:p>
          <a:p>
            <a:endParaRPr lang="hr-HR" dirty="0" smtClean="0">
              <a:solidFill>
                <a:srgbClr val="00B0F0"/>
              </a:solidFill>
            </a:endParaRPr>
          </a:p>
          <a:p>
            <a:r>
              <a:rPr lang="hr-HR" dirty="0" smtClean="0">
                <a:solidFill>
                  <a:srgbClr val="00B0F0"/>
                </a:solidFill>
              </a:rPr>
              <a:t>Izbočeni kut</a:t>
            </a:r>
            <a:r>
              <a:rPr lang="hr-HR" dirty="0" smtClean="0">
                <a:solidFill>
                  <a:srgbClr val="00B0F0"/>
                </a:solidFill>
              </a:rPr>
              <a:t>: od 180°do 360°</a:t>
            </a:r>
            <a:endParaRPr lang="hr-HR" dirty="0">
              <a:solidFill>
                <a:srgbClr val="00B0F0"/>
              </a:solidFill>
            </a:endParaRPr>
          </a:p>
        </p:txBody>
      </p:sp>
      <p:cxnSp>
        <p:nvCxnSpPr>
          <p:cNvPr id="5" name="Ravni poveznik 4"/>
          <p:cNvCxnSpPr/>
          <p:nvPr/>
        </p:nvCxnSpPr>
        <p:spPr>
          <a:xfrm>
            <a:off x="714348" y="3071810"/>
            <a:ext cx="321471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ni poveznik 10"/>
          <p:cNvCxnSpPr/>
          <p:nvPr/>
        </p:nvCxnSpPr>
        <p:spPr>
          <a:xfrm>
            <a:off x="2428860" y="4357694"/>
            <a:ext cx="221457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ni poveznik 12"/>
          <p:cNvCxnSpPr/>
          <p:nvPr/>
        </p:nvCxnSpPr>
        <p:spPr>
          <a:xfrm rot="5400000">
            <a:off x="928662" y="4357694"/>
            <a:ext cx="1500198" cy="15001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ni poveznik 16"/>
          <p:cNvCxnSpPr/>
          <p:nvPr/>
        </p:nvCxnSpPr>
        <p:spPr>
          <a:xfrm>
            <a:off x="5500694" y="2786058"/>
            <a:ext cx="271464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Elipsa 21"/>
          <p:cNvSpPr/>
          <p:nvPr/>
        </p:nvSpPr>
        <p:spPr>
          <a:xfrm>
            <a:off x="5214942" y="2428868"/>
            <a:ext cx="857256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3" name="Luk 22"/>
          <p:cNvSpPr/>
          <p:nvPr/>
        </p:nvSpPr>
        <p:spPr>
          <a:xfrm rot="5896671">
            <a:off x="1474740" y="3238058"/>
            <a:ext cx="1189973" cy="1988649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5" name="Luk 24"/>
          <p:cNvSpPr/>
          <p:nvPr/>
        </p:nvSpPr>
        <p:spPr>
          <a:xfrm>
            <a:off x="1785918" y="2857496"/>
            <a:ext cx="1143008" cy="428628"/>
          </a:xfrm>
          <a:prstGeom prst="arc">
            <a:avLst>
              <a:gd name="adj1" fmla="val 1090405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pic>
        <p:nvPicPr>
          <p:cNvPr id="6" name="Rezervirano mjesto sadržaja 5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285728"/>
            <a:ext cx="3681461" cy="2673609"/>
          </a:xfrm>
        </p:spPr>
      </p:pic>
      <p:pic>
        <p:nvPicPr>
          <p:cNvPr id="7" name="Slika 6" descr="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58" y="3571876"/>
            <a:ext cx="3553334" cy="2214578"/>
          </a:xfrm>
          <a:prstGeom prst="rect">
            <a:avLst/>
          </a:prstGeom>
        </p:spPr>
      </p:pic>
      <p:pic>
        <p:nvPicPr>
          <p:cNvPr id="8" name="Slika 7" descr="indeksiraj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562" y="285728"/>
            <a:ext cx="4037245" cy="2571768"/>
          </a:xfrm>
          <a:prstGeom prst="rect">
            <a:avLst/>
          </a:prstGeom>
        </p:spPr>
      </p:pic>
      <p:pic>
        <p:nvPicPr>
          <p:cNvPr id="9" name="Slika 8" descr="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9190" y="3429000"/>
            <a:ext cx="3286148" cy="2461439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pic>
        <p:nvPicPr>
          <p:cNvPr id="4" name="Rezervirano mjesto sadržaja 3" descr="12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1538" y="214290"/>
            <a:ext cx="2568458" cy="3429024"/>
          </a:xfrm>
        </p:spPr>
      </p:pic>
      <p:pic>
        <p:nvPicPr>
          <p:cNvPr id="5" name="Slika 4" descr="123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752" y="142852"/>
            <a:ext cx="3390918" cy="3390918"/>
          </a:xfrm>
          <a:prstGeom prst="rect">
            <a:avLst/>
          </a:prstGeom>
        </p:spPr>
      </p:pic>
      <p:pic>
        <p:nvPicPr>
          <p:cNvPr id="6" name="Slika 5" descr="1234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720" y="4000504"/>
            <a:ext cx="4506540" cy="2500306"/>
          </a:xfrm>
          <a:prstGeom prst="rect">
            <a:avLst/>
          </a:prstGeom>
        </p:spPr>
      </p:pic>
      <p:pic>
        <p:nvPicPr>
          <p:cNvPr id="7" name="Slika 6" descr="128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57950" y="3786190"/>
            <a:ext cx="1500198" cy="2817445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4" name="Rezervirano mjesto sadržaja 3" descr="1nhjub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142984"/>
            <a:ext cx="2690826" cy="3241222"/>
          </a:xfrm>
        </p:spPr>
      </p:pic>
      <p:pic>
        <p:nvPicPr>
          <p:cNvPr id="5" name="Slika 4" descr="b hvgzvzguu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6182" y="1214422"/>
            <a:ext cx="5032201" cy="2547950"/>
          </a:xfrm>
          <a:prstGeom prst="rect">
            <a:avLst/>
          </a:prstGeom>
        </p:spPr>
      </p:pic>
      <p:pic>
        <p:nvPicPr>
          <p:cNvPr id="6" name="Slika 5" descr="indeksiraj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34" y="4857760"/>
            <a:ext cx="3009900" cy="1524000"/>
          </a:xfrm>
          <a:prstGeom prst="rect">
            <a:avLst/>
          </a:prstGeom>
        </p:spPr>
      </p:pic>
      <p:pic>
        <p:nvPicPr>
          <p:cNvPr id="7" name="Slika 6" descr="vuzgvztfu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0694" y="4000504"/>
            <a:ext cx="2428892" cy="2428892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pic>
        <p:nvPicPr>
          <p:cNvPr id="4" name="Rezervirano mjesto sadržaja 3" descr="makooooo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285728"/>
            <a:ext cx="5663993" cy="3171836"/>
          </a:xfrm>
        </p:spPr>
      </p:pic>
      <p:pic>
        <p:nvPicPr>
          <p:cNvPr id="5" name="Slika 4" descr="bhugiugbu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6116" y="3714752"/>
            <a:ext cx="5214974" cy="2893358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167</TotalTime>
  <Words>194</Words>
  <Application>Microsoft Office PowerPoint</Application>
  <PresentationFormat>Prikaz na zaslonu (4:3)</PresentationFormat>
  <Paragraphs>38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12</vt:i4>
      </vt:variant>
    </vt:vector>
  </HeadingPairs>
  <TitlesOfParts>
    <vt:vector size="13" baseType="lpstr">
      <vt:lpstr>Metro</vt:lpstr>
      <vt:lpstr>Kutovi u svakodnevnom životu</vt:lpstr>
      <vt:lpstr>Zapamtite!</vt:lpstr>
      <vt:lpstr>Vrste Kutova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Kutovi u svakodnevnom životu</dc:title>
  <dc:creator>Sale</dc:creator>
  <cp:lastModifiedBy>Sale</cp:lastModifiedBy>
  <cp:revision>18</cp:revision>
  <dcterms:created xsi:type="dcterms:W3CDTF">2016-03-09T15:33:52Z</dcterms:created>
  <dcterms:modified xsi:type="dcterms:W3CDTF">2016-03-10T15:05:28Z</dcterms:modified>
</cp:coreProperties>
</file>