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20118-D646-44C2-BD65-25F118F898F1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D07F3-8159-4941-BB2A-25143FEB7D0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D07F3-8159-4941-BB2A-25143FEB7D03}" type="slidenum">
              <a:rPr lang="hr-HR" smtClean="0"/>
              <a:pPr/>
              <a:t>3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40DE6B2-34CB-4FF7-BF79-C545D92780E6}" type="datetimeFigureOut">
              <a:rPr lang="sr-Latn-CS" smtClean="0"/>
              <a:pPr/>
              <a:t>10.3.2016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D0ED610-9517-4A7A-B2E8-F5139BAA5E7E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 spd="slow"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hr.wikipedia.org/wiki/Kristofor_Kolumbo" TargetMode="External"/><Relationship Id="rId13" Type="http://schemas.openxmlformats.org/officeDocument/2006/relationships/hyperlink" Target="https://hr.wikipedia.org/wiki/Osiguranje" TargetMode="External"/><Relationship Id="rId3" Type="http://schemas.openxmlformats.org/officeDocument/2006/relationships/hyperlink" Target="https://hr.wikipedia.org/wiki/Florida" TargetMode="External"/><Relationship Id="rId7" Type="http://schemas.openxmlformats.org/officeDocument/2006/relationships/hyperlink" Target="https://hr.wikipedia.org/wiki/15._stolje%C4%87e" TargetMode="External"/><Relationship Id="rId12" Type="http://schemas.openxmlformats.org/officeDocument/2006/relationships/hyperlink" Target="https://hr.wikipedia.org/wiki/Statistika" TargetMode="External"/><Relationship Id="rId2" Type="http://schemas.openxmlformats.org/officeDocument/2006/relationships/hyperlink" Target="https://hr.wikipedia.org/wiki/Bermud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r.wikipedia.org/wiki/Brod" TargetMode="External"/><Relationship Id="rId11" Type="http://schemas.openxmlformats.org/officeDocument/2006/relationships/hyperlink" Target="https://hr.wikipedia.org/wiki/Bermudski_trokut#cite_note-1" TargetMode="External"/><Relationship Id="rId5" Type="http://schemas.openxmlformats.org/officeDocument/2006/relationships/hyperlink" Target="https://hr.wikipedia.org/wiki/Atlantski_ocean" TargetMode="External"/><Relationship Id="rId10" Type="http://schemas.openxmlformats.org/officeDocument/2006/relationships/hyperlink" Target="https://hr.wikipedia.org/wiki/1492." TargetMode="External"/><Relationship Id="rId4" Type="http://schemas.openxmlformats.org/officeDocument/2006/relationships/hyperlink" Target="https://hr.wikipedia.org/wiki/Portoriko" TargetMode="External"/><Relationship Id="rId9" Type="http://schemas.openxmlformats.org/officeDocument/2006/relationships/hyperlink" Target="https://hr.wikipedia.org/wiki/Novi_svijet" TargetMode="External"/><Relationship Id="rId14" Type="http://schemas.openxmlformats.org/officeDocument/2006/relationships/hyperlink" Target="https://hr.wikipedia.org/wiki/More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hr.wikipedia.org/wiki/Kolovoz" TargetMode="External"/><Relationship Id="rId13" Type="http://schemas.openxmlformats.org/officeDocument/2006/relationships/hyperlink" Target="https://hr.wikipedia.org/wiki/Skepticizam" TargetMode="External"/><Relationship Id="rId3" Type="http://schemas.openxmlformats.org/officeDocument/2006/relationships/hyperlink" Target="https://hr.wikipedia.org/wiki/1964." TargetMode="External"/><Relationship Id="rId7" Type="http://schemas.openxmlformats.org/officeDocument/2006/relationships/hyperlink" Target="https://hr.wikipedia.org/wiki/Bermudski_trokut#cite_note-3" TargetMode="External"/><Relationship Id="rId12" Type="http://schemas.openxmlformats.org/officeDocument/2006/relationships/hyperlink" Target="https://hr.wikipedia.org/wiki/NL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r.wikipedia.org/wiki/1967." TargetMode="External"/><Relationship Id="rId11" Type="http://schemas.openxmlformats.org/officeDocument/2006/relationships/hyperlink" Target="https://hr.wikipedia.org/wiki/Dokumentarac" TargetMode="External"/><Relationship Id="rId5" Type="http://schemas.openxmlformats.org/officeDocument/2006/relationships/hyperlink" Target="https://hr.wikipedia.org/wiki/22._prosinca" TargetMode="External"/><Relationship Id="rId10" Type="http://schemas.openxmlformats.org/officeDocument/2006/relationships/hyperlink" Target="https://hr.wikipedia.org/wiki/1969." TargetMode="External"/><Relationship Id="rId4" Type="http://schemas.openxmlformats.org/officeDocument/2006/relationships/hyperlink" Target="https://hr.wikipedia.org/wiki/National_Geographic" TargetMode="External"/><Relationship Id="rId9" Type="http://schemas.openxmlformats.org/officeDocument/2006/relationships/hyperlink" Target="https://hr.wikipedia.org/wiki/1968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4dportal.com/hr/povijest/3172-otkrivena-velika-kristalna-piramida-u-bermudskom-trokut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394464">
            <a:off x="491065" y="1454652"/>
            <a:ext cx="6544255" cy="3133052"/>
          </a:xfrm>
        </p:spPr>
        <p:txBody>
          <a:bodyPr>
            <a:noAutofit/>
          </a:bodyPr>
          <a:lstStyle/>
          <a:p>
            <a:r>
              <a:rPr lang="hr-HR" sz="9600" dirty="0" smtClean="0">
                <a:solidFill>
                  <a:srgbClr val="FF0000"/>
                </a:solidFill>
              </a:rPr>
              <a:t>Bermudski trokut</a:t>
            </a:r>
            <a:br>
              <a:rPr lang="hr-HR" sz="9600" dirty="0" smtClean="0">
                <a:solidFill>
                  <a:srgbClr val="FF0000"/>
                </a:solidFill>
              </a:rPr>
            </a:br>
            <a:endParaRPr lang="hr-HR" sz="9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 flipV="1">
            <a:off x="11201392" y="4794884"/>
            <a:ext cx="442970" cy="134314"/>
          </a:xfrm>
        </p:spPr>
        <p:txBody>
          <a:bodyPr>
            <a:noAutofit/>
          </a:bodyPr>
          <a:lstStyle/>
          <a:p>
            <a:endParaRPr lang="hr-HR" sz="3600" dirty="0" smtClean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Podrucje</a:t>
            </a:r>
            <a:r>
              <a:rPr lang="hr-HR" dirty="0" smtClean="0"/>
              <a:t> s </a:t>
            </a:r>
            <a:r>
              <a:rPr lang="hr-HR" dirty="0" err="1" smtClean="0"/>
              <a:t>najvise</a:t>
            </a:r>
            <a:r>
              <a:rPr lang="hr-HR" dirty="0" smtClean="0"/>
              <a:t> oluja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Bermudski trokut je </a:t>
            </a:r>
            <a:r>
              <a:rPr lang="hr-HR" dirty="0" err="1" smtClean="0"/>
              <a:t>podrucje</a:t>
            </a:r>
            <a:r>
              <a:rPr lang="hr-HR" dirty="0" smtClean="0"/>
              <a:t> s </a:t>
            </a:r>
            <a:r>
              <a:rPr lang="hr-HR" dirty="0" err="1" smtClean="0"/>
              <a:t>najvise</a:t>
            </a:r>
            <a:r>
              <a:rPr lang="hr-HR" dirty="0" smtClean="0"/>
              <a:t> oluja </a:t>
            </a:r>
          </a:p>
          <a:p>
            <a:r>
              <a:rPr lang="hr-HR" dirty="0" smtClean="0"/>
              <a:t>Uragana,Tornada,pijavica i velikih naleta vjetra  te stvaraju valove preko 20m u visinu</a:t>
            </a:r>
          </a:p>
          <a:p>
            <a:endParaRPr lang="hr-HR" dirty="0"/>
          </a:p>
        </p:txBody>
      </p:sp>
      <p:pic>
        <p:nvPicPr>
          <p:cNvPr id="4098" name="Picture 2" descr="C:\Users\Matija\Downloads\preuzm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3643314"/>
            <a:ext cx="4429156" cy="278608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                           KRAJ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                           </a:t>
            </a:r>
            <a:r>
              <a:rPr lang="hr-HR" sz="6000" dirty="0" smtClean="0">
                <a:latin typeface="Algerian" pitchFamily="82" charset="0"/>
              </a:rPr>
              <a:t>Hvala na</a:t>
            </a:r>
          </a:p>
          <a:p>
            <a:r>
              <a:rPr lang="hr-HR" sz="6000" dirty="0" smtClean="0">
                <a:latin typeface="Algerian" pitchFamily="82" charset="0"/>
              </a:rPr>
              <a:t>              </a:t>
            </a:r>
            <a:r>
              <a:rPr lang="hr-HR" sz="6000" dirty="0" err="1" smtClean="0">
                <a:latin typeface="Algerian" pitchFamily="82" charset="0"/>
              </a:rPr>
              <a:t>Paznji</a:t>
            </a:r>
            <a:endParaRPr lang="hr-HR" dirty="0" smtClean="0"/>
          </a:p>
          <a:p>
            <a:pPr>
              <a:buNone/>
            </a:pPr>
            <a:r>
              <a:rPr lang="hr-HR" dirty="0" err="1" smtClean="0"/>
              <a:t>By</a:t>
            </a:r>
            <a:r>
              <a:rPr lang="hr-HR" dirty="0" smtClean="0"/>
              <a:t> Ivan i Matija :D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Groblje </a:t>
            </a:r>
            <a:r>
              <a:rPr lang="hr-HR" dirty="0" err="1" smtClean="0"/>
              <a:t>Atlanskog</a:t>
            </a:r>
            <a:r>
              <a:rPr lang="hr-HR" dirty="0" smtClean="0"/>
              <a:t> Oceana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vi-VN" b="1" dirty="0" smtClean="0"/>
              <a:t>Bermudski trokut</a:t>
            </a:r>
            <a:r>
              <a:rPr lang="vi-VN" dirty="0" smtClean="0"/>
              <a:t> (također </a:t>
            </a:r>
            <a:r>
              <a:rPr lang="vi-VN" i="1" dirty="0" smtClean="0"/>
              <a:t>Vražji trokut</a:t>
            </a:r>
            <a:r>
              <a:rPr lang="vi-VN" dirty="0" smtClean="0"/>
              <a:t>, </a:t>
            </a:r>
            <a:r>
              <a:rPr lang="vi-VN" i="1" dirty="0" smtClean="0"/>
              <a:t>Trokut smrti</a:t>
            </a:r>
            <a:r>
              <a:rPr lang="vi-VN" dirty="0" smtClean="0"/>
              <a:t>, </a:t>
            </a:r>
            <a:r>
              <a:rPr lang="vi-VN" i="1" dirty="0" smtClean="0"/>
              <a:t>Groblje Atlantskog oceana</a:t>
            </a:r>
            <a:r>
              <a:rPr lang="vi-VN" dirty="0" smtClean="0"/>
              <a:t>), neslužbeni je naziv za morski trokut između</a:t>
            </a:r>
            <a:r>
              <a:rPr lang="hr-HR" dirty="0" smtClean="0"/>
              <a:t> </a:t>
            </a:r>
            <a:r>
              <a:rPr lang="vi-VN" dirty="0" smtClean="0">
                <a:hlinkClick r:id="rId2" tooltip="Bermudi"/>
              </a:rPr>
              <a:t>Bermuda</a:t>
            </a:r>
            <a:r>
              <a:rPr lang="vi-VN" dirty="0" smtClean="0"/>
              <a:t>, </a:t>
            </a:r>
            <a:r>
              <a:rPr lang="vi-VN" dirty="0" smtClean="0">
                <a:hlinkClick r:id="rId3" tooltip="Florida"/>
              </a:rPr>
              <a:t>Floride</a:t>
            </a:r>
            <a:r>
              <a:rPr lang="vi-VN" dirty="0" smtClean="0"/>
              <a:t> i otoka </a:t>
            </a:r>
            <a:r>
              <a:rPr lang="vi-VN" dirty="0" smtClean="0">
                <a:hlinkClick r:id="rId4" tooltip="Portoriko"/>
              </a:rPr>
              <a:t>Portorika</a:t>
            </a:r>
            <a:r>
              <a:rPr lang="vi-VN" dirty="0" smtClean="0"/>
              <a:t> u </a:t>
            </a:r>
            <a:r>
              <a:rPr lang="vi-VN" dirty="0" smtClean="0">
                <a:hlinkClick r:id="rId5" tooltip="Atlantski ocean"/>
              </a:rPr>
              <a:t>Atlantskom oceanu</a:t>
            </a:r>
            <a:r>
              <a:rPr lang="vi-VN" dirty="0" smtClean="0"/>
              <a:t>. Bermudski trokut ima površinu oko 1.140 kvadratnih kilometara.</a:t>
            </a:r>
          </a:p>
          <a:p>
            <a:r>
              <a:rPr lang="vi-VN" dirty="0" smtClean="0"/>
              <a:t>Zapisi o nestajanju </a:t>
            </a:r>
            <a:r>
              <a:rPr lang="vi-VN" dirty="0" smtClean="0">
                <a:hlinkClick r:id="rId6" tooltip="Brod"/>
              </a:rPr>
              <a:t>brodova</a:t>
            </a:r>
            <a:r>
              <a:rPr lang="vi-VN" dirty="0" smtClean="0"/>
              <a:t> vode se još od </a:t>
            </a:r>
            <a:r>
              <a:rPr lang="vi-VN" dirty="0" smtClean="0">
                <a:hlinkClick r:id="rId7" tooltip="15. stoljeće"/>
              </a:rPr>
              <a:t>15. stoljeća</a:t>
            </a:r>
            <a:r>
              <a:rPr lang="vi-VN" dirty="0" smtClean="0"/>
              <a:t>. Navodno je i sam </a:t>
            </a:r>
            <a:r>
              <a:rPr lang="vi-VN" dirty="0" smtClean="0">
                <a:hlinkClick r:id="rId8" tooltip="Kristofor Kolumbo"/>
              </a:rPr>
              <a:t>Kristofor Kolumbo</a:t>
            </a:r>
            <a:r>
              <a:rPr lang="vi-VN" dirty="0" smtClean="0"/>
              <a:t> na svojoj plovidbi prema </a:t>
            </a:r>
            <a:r>
              <a:rPr lang="vi-VN" dirty="0" smtClean="0">
                <a:hlinkClick r:id="rId9" tooltip="Novi svijet"/>
              </a:rPr>
              <a:t>Novom svijetu</a:t>
            </a:r>
            <a:r>
              <a:rPr lang="vi-VN" dirty="0" smtClean="0">
                <a:hlinkClick r:id="rId10" tooltip="1492."/>
              </a:rPr>
              <a:t>1492.</a:t>
            </a:r>
            <a:r>
              <a:rPr lang="vi-VN" dirty="0" smtClean="0"/>
              <a:t> godine opazio čudna svjetla iznad tog područja.</a:t>
            </a:r>
            <a:r>
              <a:rPr lang="vi-VN" baseline="30000" dirty="0" smtClean="0">
                <a:hlinkClick r:id="rId11"/>
              </a:rPr>
              <a:t>[1]</a:t>
            </a:r>
            <a:r>
              <a:rPr lang="vi-VN" dirty="0" smtClean="0"/>
              <a:t> Prema jednoj nepotvrđenoj statistici, u tom dijelu oceana do sada je nestalo 8.152 ljudi. Unatoč tome što je unutar pojasa Bermudskog trokuta zabilježen niz nestanaka brodova i zrakoplova, od kojih olupine mnogih nikada nisu pronađene, službene </a:t>
            </a:r>
            <a:r>
              <a:rPr lang="vi-VN" dirty="0" smtClean="0">
                <a:hlinkClick r:id="rId12" tooltip="Statistika"/>
              </a:rPr>
              <a:t>statistike</a:t>
            </a:r>
            <a:r>
              <a:rPr lang="vi-VN" dirty="0" smtClean="0"/>
              <a:t> </a:t>
            </a:r>
            <a:r>
              <a:rPr lang="vi-VN" dirty="0" smtClean="0">
                <a:hlinkClick r:id="rId13" tooltip="Osiguranje"/>
              </a:rPr>
              <a:t>osiguravajućih društava</a:t>
            </a:r>
            <a:r>
              <a:rPr lang="vi-VN" dirty="0" smtClean="0"/>
              <a:t> ujedno pokazuju da na tom području ne postoji veća opasnost, nego na nekom drugom području na </a:t>
            </a:r>
            <a:r>
              <a:rPr lang="vi-VN" dirty="0" smtClean="0">
                <a:hlinkClick r:id="rId14" tooltip="More"/>
              </a:rPr>
              <a:t>moru</a:t>
            </a:r>
            <a:endParaRPr lang="vi-VN" dirty="0" smtClean="0"/>
          </a:p>
          <a:p>
            <a:endParaRPr lang="hr-HR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err="1" smtClean="0"/>
              <a:t>Istrazivanje</a:t>
            </a:r>
            <a:r>
              <a:rPr lang="hr-HR" dirty="0" smtClean="0"/>
              <a:t> Bermudskog trokuta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r-HR" dirty="0" smtClean="0"/>
              <a:t>Pojam "Bermudski trokut" prvi je put uporabio Vincent </a:t>
            </a:r>
            <a:r>
              <a:rPr lang="hr-HR" dirty="0" err="1" smtClean="0"/>
              <a:t>Gaddis</a:t>
            </a:r>
            <a:r>
              <a:rPr lang="hr-HR" dirty="0" smtClean="0"/>
              <a:t> u veljači </a:t>
            </a:r>
            <a:r>
              <a:rPr lang="hr-HR" dirty="0" smtClean="0">
                <a:hlinkClick r:id="rId3" tooltip="1964."/>
              </a:rPr>
              <a:t>1964.</a:t>
            </a:r>
            <a:r>
              <a:rPr lang="hr-HR" dirty="0" smtClean="0"/>
              <a:t> godine, objavivši svoj tekst "Smrtonosni Bermudski trokut" (</a:t>
            </a:r>
            <a:r>
              <a:rPr lang="hr-HR" i="1" dirty="0" err="1" smtClean="0"/>
              <a:t>The</a:t>
            </a:r>
            <a:r>
              <a:rPr lang="hr-HR" i="1" dirty="0" smtClean="0"/>
              <a:t> </a:t>
            </a:r>
            <a:r>
              <a:rPr lang="hr-HR" i="1" dirty="0" err="1" smtClean="0"/>
              <a:t>Deadly</a:t>
            </a:r>
            <a:r>
              <a:rPr lang="hr-HR" i="1" dirty="0" smtClean="0"/>
              <a:t> Bermuda Triangle</a:t>
            </a:r>
            <a:r>
              <a:rPr lang="hr-HR" dirty="0" smtClean="0"/>
              <a:t>) u časopisu </a:t>
            </a:r>
            <a:r>
              <a:rPr lang="hr-HR" i="1" dirty="0" err="1" smtClean="0"/>
              <a:t>Argosy</a:t>
            </a:r>
            <a:r>
              <a:rPr lang="hr-HR" dirty="0" smtClean="0"/>
              <a:t>, koji se odnosio na misterij leta 19. Poslije je, zbog velikog odjeka čitatelja, napisao knjigu o Bermudskom trokutu, a </a:t>
            </a:r>
            <a:r>
              <a:rPr lang="hr-HR" i="1" dirty="0" smtClean="0">
                <a:hlinkClick r:id="rId4" tooltip="National Geographic"/>
              </a:rPr>
              <a:t>National </a:t>
            </a:r>
            <a:r>
              <a:rPr lang="hr-HR" i="1" dirty="0" err="1" smtClean="0">
                <a:hlinkClick r:id="rId4" tooltip="National Geographic"/>
              </a:rPr>
              <a:t>Geographic</a:t>
            </a:r>
            <a:r>
              <a:rPr lang="hr-HR" dirty="0" smtClean="0"/>
              <a:t> je </a:t>
            </a:r>
            <a:r>
              <a:rPr lang="hr-HR" dirty="0" smtClean="0">
                <a:hlinkClick r:id="rId5" tooltip="22. prosinca"/>
              </a:rPr>
              <a:t>22. prosinca</a:t>
            </a:r>
            <a:r>
              <a:rPr lang="hr-HR" dirty="0" smtClean="0"/>
              <a:t> </a:t>
            </a:r>
            <a:r>
              <a:rPr lang="hr-HR" dirty="0" smtClean="0">
                <a:hlinkClick r:id="rId6" tooltip="1967."/>
              </a:rPr>
              <a:t>1967.</a:t>
            </a:r>
            <a:r>
              <a:rPr lang="hr-HR" dirty="0" smtClean="0"/>
              <a:t>objavio niz tekstova koji se nadovezuju na </a:t>
            </a:r>
            <a:r>
              <a:rPr lang="hr-HR" dirty="0" err="1" smtClean="0"/>
              <a:t>Gaddisovu</a:t>
            </a:r>
            <a:r>
              <a:rPr lang="hr-HR" dirty="0" smtClean="0"/>
              <a:t> knjigu.</a:t>
            </a:r>
            <a:r>
              <a:rPr lang="hr-HR" baseline="30000" dirty="0" smtClean="0">
                <a:hlinkClick r:id="rId7"/>
              </a:rPr>
              <a:t>[3]</a:t>
            </a:r>
            <a:endParaRPr lang="hr-HR" dirty="0" smtClean="0"/>
          </a:p>
          <a:p>
            <a:r>
              <a:rPr lang="hr-HR" dirty="0" err="1" smtClean="0"/>
              <a:t>Leslie</a:t>
            </a:r>
            <a:r>
              <a:rPr lang="hr-HR" dirty="0" smtClean="0"/>
              <a:t> </a:t>
            </a:r>
            <a:r>
              <a:rPr lang="hr-HR" dirty="0" err="1" smtClean="0"/>
              <a:t>Lieber</a:t>
            </a:r>
            <a:r>
              <a:rPr lang="hr-HR" dirty="0" smtClean="0"/>
              <a:t> je u </a:t>
            </a:r>
            <a:r>
              <a:rPr lang="hr-HR" dirty="0" smtClean="0">
                <a:hlinkClick r:id="rId8" tooltip="Kolovoz"/>
              </a:rPr>
              <a:t>kolovozu</a:t>
            </a:r>
            <a:r>
              <a:rPr lang="hr-HR" dirty="0" smtClean="0"/>
              <a:t> </a:t>
            </a:r>
            <a:r>
              <a:rPr lang="hr-HR" dirty="0" smtClean="0">
                <a:hlinkClick r:id="rId9" tooltip="1968"/>
              </a:rPr>
              <a:t>1968</a:t>
            </a:r>
            <a:r>
              <a:rPr lang="hr-HR" dirty="0" smtClean="0"/>
              <a:t>. godine objavio članak "Limb nestalih brodova" (</a:t>
            </a:r>
            <a:r>
              <a:rPr lang="hr-HR" i="1" dirty="0" err="1" smtClean="0"/>
              <a:t>Limbo</a:t>
            </a:r>
            <a:r>
              <a:rPr lang="hr-HR" i="1" dirty="0" smtClean="0"/>
              <a:t> </a:t>
            </a:r>
            <a:r>
              <a:rPr lang="hr-HR" i="1" dirty="0" err="1" smtClean="0"/>
              <a:t>of</a:t>
            </a:r>
            <a:r>
              <a:rPr lang="hr-HR" i="1" dirty="0" smtClean="0"/>
              <a:t> </a:t>
            </a:r>
            <a:r>
              <a:rPr lang="hr-HR" i="1" dirty="0" err="1" smtClean="0"/>
              <a:t>Lost</a:t>
            </a:r>
            <a:r>
              <a:rPr lang="hr-HR" i="1" dirty="0" smtClean="0"/>
              <a:t> </a:t>
            </a:r>
            <a:r>
              <a:rPr lang="hr-HR" i="1" dirty="0" err="1" smtClean="0"/>
              <a:t>Ships</a:t>
            </a:r>
            <a:r>
              <a:rPr lang="hr-HR" dirty="0" smtClean="0"/>
              <a:t>), a </a:t>
            </a:r>
            <a:r>
              <a:rPr lang="hr-HR" dirty="0" err="1" smtClean="0"/>
              <a:t>John</a:t>
            </a:r>
            <a:r>
              <a:rPr lang="hr-HR" dirty="0" smtClean="0"/>
              <a:t> </a:t>
            </a:r>
            <a:r>
              <a:rPr lang="hr-HR" dirty="0" err="1" smtClean="0"/>
              <a:t>Wallace</a:t>
            </a:r>
            <a:r>
              <a:rPr lang="hr-HR" dirty="0" smtClean="0"/>
              <a:t> </a:t>
            </a:r>
            <a:r>
              <a:rPr lang="hr-HR" dirty="0" err="1" smtClean="0"/>
              <a:t>Specer</a:t>
            </a:r>
            <a:r>
              <a:rPr lang="hr-HR" dirty="0" smtClean="0"/>
              <a:t> </a:t>
            </a:r>
            <a:r>
              <a:rPr lang="hr-HR" dirty="0" smtClean="0">
                <a:hlinkClick r:id="rId10" tooltip="1969."/>
              </a:rPr>
              <a:t>1969.</a:t>
            </a:r>
            <a:r>
              <a:rPr lang="hr-HR" dirty="0" smtClean="0"/>
              <a:t> godine knjigu pod naslovom "Limb nestalih" (</a:t>
            </a:r>
            <a:r>
              <a:rPr lang="hr-HR" i="1" dirty="0" err="1" smtClean="0"/>
              <a:t>Limbo</a:t>
            </a:r>
            <a:r>
              <a:rPr lang="hr-HR" i="1" dirty="0" smtClean="0"/>
              <a:t> </a:t>
            </a:r>
            <a:r>
              <a:rPr lang="hr-HR" i="1" dirty="0" err="1" smtClean="0"/>
              <a:t>of</a:t>
            </a:r>
            <a:r>
              <a:rPr lang="hr-HR" i="1" dirty="0" smtClean="0"/>
              <a:t> </a:t>
            </a:r>
            <a:r>
              <a:rPr lang="hr-HR" i="1" dirty="0" err="1" smtClean="0"/>
              <a:t>the</a:t>
            </a:r>
            <a:r>
              <a:rPr lang="hr-HR" i="1" dirty="0" smtClean="0"/>
              <a:t> </a:t>
            </a:r>
            <a:r>
              <a:rPr lang="hr-HR" i="1" dirty="0" err="1" smtClean="0"/>
              <a:t>Lost</a:t>
            </a:r>
            <a:r>
              <a:rPr lang="hr-HR" dirty="0" smtClean="0"/>
              <a:t>), po kojoj je dvije godine kasnije snimljen </a:t>
            </a:r>
            <a:r>
              <a:rPr lang="hr-HR" dirty="0" smtClean="0">
                <a:hlinkClick r:id="rId11" tooltip="Dokumentarac"/>
              </a:rPr>
              <a:t>dokumentarac</a:t>
            </a:r>
            <a:r>
              <a:rPr lang="hr-HR" dirty="0" smtClean="0"/>
              <a:t> "Đavolji trokut" (</a:t>
            </a:r>
            <a:r>
              <a:rPr lang="hr-HR" i="1" dirty="0" err="1" smtClean="0"/>
              <a:t>The</a:t>
            </a:r>
            <a:r>
              <a:rPr lang="hr-HR" i="1" dirty="0" smtClean="0"/>
              <a:t> </a:t>
            </a:r>
            <a:r>
              <a:rPr lang="hr-HR" i="1" dirty="0" err="1" smtClean="0"/>
              <a:t>Devil</a:t>
            </a:r>
            <a:r>
              <a:rPr lang="hr-HR" i="1" dirty="0" smtClean="0"/>
              <a:t>'s Triangle</a:t>
            </a:r>
            <a:r>
              <a:rPr lang="hr-HR" dirty="0" smtClean="0"/>
              <a:t>). M. K. </a:t>
            </a:r>
            <a:r>
              <a:rPr lang="hr-HR" dirty="0" err="1" smtClean="0"/>
              <a:t>Jessup</a:t>
            </a:r>
            <a:r>
              <a:rPr lang="hr-HR" dirty="0" smtClean="0"/>
              <a:t> je bio prvi koji je povezao Bermudski trokut s </a:t>
            </a:r>
            <a:r>
              <a:rPr lang="hr-HR" dirty="0" smtClean="0">
                <a:hlinkClick r:id="rId12" tooltip="NLO"/>
              </a:rPr>
              <a:t>NLO</a:t>
            </a:r>
            <a:r>
              <a:rPr lang="hr-HR" dirty="0" smtClean="0"/>
              <a:t>-ima u knjizi "Slučaj za NLO" (</a:t>
            </a:r>
            <a:r>
              <a:rPr lang="hr-HR" i="1" dirty="0" err="1" smtClean="0"/>
              <a:t>The</a:t>
            </a:r>
            <a:r>
              <a:rPr lang="hr-HR" i="1" dirty="0" smtClean="0"/>
              <a:t> </a:t>
            </a:r>
            <a:r>
              <a:rPr lang="hr-HR" i="1" dirty="0" err="1" smtClean="0"/>
              <a:t>Case</a:t>
            </a:r>
            <a:r>
              <a:rPr lang="hr-HR" i="1" dirty="0" smtClean="0"/>
              <a:t> for </a:t>
            </a:r>
            <a:r>
              <a:rPr lang="hr-HR" i="1" dirty="0" err="1" smtClean="0"/>
              <a:t>the</a:t>
            </a:r>
            <a:r>
              <a:rPr lang="hr-HR" i="1" dirty="0" smtClean="0"/>
              <a:t> UFO</a:t>
            </a:r>
            <a:r>
              <a:rPr lang="hr-HR" dirty="0" smtClean="0"/>
              <a:t>).</a:t>
            </a:r>
          </a:p>
          <a:p>
            <a:r>
              <a:rPr lang="hr-HR" dirty="0" smtClean="0"/>
              <a:t>Charles </a:t>
            </a:r>
            <a:r>
              <a:rPr lang="hr-HR" dirty="0" err="1" smtClean="0"/>
              <a:t>Berlitz</a:t>
            </a:r>
            <a:r>
              <a:rPr lang="hr-HR" dirty="0" smtClean="0"/>
              <a:t> je, nakon podrobnog proučavanja službenih izvještaja Mornaričkog odbora za istraživanje nestanaka mornaričkih aviona u 1945. godini, objavio bestseler "Bermudski trokut" (</a:t>
            </a:r>
            <a:r>
              <a:rPr lang="hr-HR" i="1" dirty="0" err="1" smtClean="0"/>
              <a:t>The</a:t>
            </a:r>
            <a:r>
              <a:rPr lang="hr-HR" i="1" dirty="0" smtClean="0"/>
              <a:t> Bermuda Triangle</a:t>
            </a:r>
            <a:r>
              <a:rPr lang="hr-HR" dirty="0" smtClean="0"/>
              <a:t>) (1974.). Godinu dana kasnije </a:t>
            </a:r>
            <a:r>
              <a:rPr lang="hr-HR" dirty="0" smtClean="0">
                <a:hlinkClick r:id="rId13" tooltip="Skepticizam"/>
              </a:rPr>
              <a:t>skeptik</a:t>
            </a:r>
            <a:r>
              <a:rPr lang="hr-HR" dirty="0" smtClean="0"/>
              <a:t> </a:t>
            </a:r>
            <a:r>
              <a:rPr lang="hr-HR" dirty="0" err="1" smtClean="0"/>
              <a:t>Larry</a:t>
            </a:r>
            <a:r>
              <a:rPr lang="hr-HR" dirty="0" smtClean="0"/>
              <a:t> </a:t>
            </a:r>
            <a:r>
              <a:rPr lang="hr-HR" dirty="0" err="1" smtClean="0"/>
              <a:t>Kusche</a:t>
            </a:r>
            <a:r>
              <a:rPr lang="hr-HR" dirty="0" smtClean="0"/>
              <a:t> izdao je knjigu "Misterij Bermudskog trokuta - razjašnjenje" (</a:t>
            </a:r>
            <a:r>
              <a:rPr lang="hr-HR" i="1" dirty="0" err="1" smtClean="0"/>
              <a:t>The</a:t>
            </a:r>
            <a:r>
              <a:rPr lang="hr-HR" i="1" dirty="0" smtClean="0"/>
              <a:t> Bermuda Triangle </a:t>
            </a:r>
            <a:r>
              <a:rPr lang="hr-HR" i="1" dirty="0" err="1" smtClean="0"/>
              <a:t>Mystery</a:t>
            </a:r>
            <a:r>
              <a:rPr lang="hr-HR" i="1" dirty="0" smtClean="0"/>
              <a:t> - </a:t>
            </a:r>
            <a:r>
              <a:rPr lang="hr-HR" i="1" dirty="0" err="1" smtClean="0"/>
              <a:t>Solved</a:t>
            </a:r>
            <a:r>
              <a:rPr lang="hr-HR" dirty="0" smtClean="0"/>
              <a:t>) kojom je nastojao opovrgnuti </a:t>
            </a:r>
            <a:r>
              <a:rPr lang="hr-HR" dirty="0" err="1" smtClean="0"/>
              <a:t>Berlitzove</a:t>
            </a:r>
            <a:r>
              <a:rPr lang="hr-HR" dirty="0" smtClean="0"/>
              <a:t> tvrdnje</a:t>
            </a:r>
          </a:p>
          <a:p>
            <a:endParaRPr lang="hr-HR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Nalaziste</a:t>
            </a:r>
            <a:endParaRPr lang="hr-HR" dirty="0"/>
          </a:p>
        </p:txBody>
      </p:sp>
      <p:pic>
        <p:nvPicPr>
          <p:cNvPr id="1026" name="Picture 2" descr="C:\Users\Matija\Downloads\250px-Bermuda_Triangle_HR.svg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785926"/>
            <a:ext cx="5429288" cy="385765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Otkrivenja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Kristofer</a:t>
            </a:r>
            <a:r>
              <a:rPr lang="hr-HR" dirty="0" smtClean="0"/>
              <a:t> </a:t>
            </a:r>
            <a:r>
              <a:rPr lang="hr-HR" dirty="0" err="1" smtClean="0"/>
              <a:t>Columbo</a:t>
            </a:r>
            <a:r>
              <a:rPr lang="hr-HR" dirty="0" smtClean="0"/>
              <a:t> vidi svjetla iznad tog </a:t>
            </a:r>
            <a:r>
              <a:rPr lang="hr-HR" dirty="0" err="1" smtClean="0"/>
              <a:t>podrucja</a:t>
            </a:r>
            <a:r>
              <a:rPr lang="hr-HR" dirty="0" smtClean="0"/>
              <a:t> </a:t>
            </a:r>
          </a:p>
          <a:p>
            <a:r>
              <a:rPr lang="hr-HR" dirty="0" err="1" smtClean="0"/>
              <a:t>Najvise</a:t>
            </a:r>
            <a:r>
              <a:rPr lang="hr-HR" dirty="0" smtClean="0"/>
              <a:t> </a:t>
            </a:r>
            <a:r>
              <a:rPr lang="hr-HR" dirty="0" err="1" smtClean="0"/>
              <a:t>podsjeca</a:t>
            </a:r>
            <a:r>
              <a:rPr lang="hr-HR" dirty="0" smtClean="0"/>
              <a:t> na NLO </a:t>
            </a:r>
          </a:p>
          <a:p>
            <a:pPr>
              <a:buNone/>
            </a:pPr>
            <a:endParaRPr lang="hr-HR" dirty="0"/>
          </a:p>
        </p:txBody>
      </p:sp>
      <p:pic>
        <p:nvPicPr>
          <p:cNvPr id="2050" name="Picture 2" descr="C:\Users\Matija\Downloads\NL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286124"/>
            <a:ext cx="4445000" cy="33401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Otoci </a:t>
            </a:r>
            <a:br>
              <a:rPr lang="hr-HR" dirty="0" smtClean="0"/>
            </a:br>
            <a:r>
              <a:rPr lang="hr-HR" dirty="0" err="1" smtClean="0"/>
              <a:t>Bermudi</a:t>
            </a:r>
            <a:r>
              <a:rPr lang="hr-HR" dirty="0" smtClean="0"/>
              <a:t>,Florida,Portoriko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70C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hr-HR" dirty="0" err="1" smtClean="0"/>
              <a:t>Bermudi</a:t>
            </a:r>
            <a:r>
              <a:rPr lang="hr-HR" dirty="0" smtClean="0"/>
              <a:t> 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Miami</a:t>
            </a:r>
          </a:p>
          <a:p>
            <a:endParaRPr lang="hr-HR" i="1" dirty="0" smtClean="0"/>
          </a:p>
          <a:p>
            <a:endParaRPr lang="hr-HR" i="1" dirty="0" smtClean="0"/>
          </a:p>
          <a:p>
            <a:r>
              <a:rPr lang="hr-HR" i="1" dirty="0" smtClean="0"/>
              <a:t>                                                             Portoriko</a:t>
            </a:r>
          </a:p>
          <a:p>
            <a:endParaRPr lang="hr-HR" i="1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  <p:sp>
        <p:nvSpPr>
          <p:cNvPr id="5" name="Isosceles Triangle 4"/>
          <p:cNvSpPr/>
          <p:nvPr/>
        </p:nvSpPr>
        <p:spPr>
          <a:xfrm rot="1256500">
            <a:off x="2857488" y="2571744"/>
            <a:ext cx="3643338" cy="2786082"/>
          </a:xfrm>
          <a:prstGeom prst="triangl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accent5"/>
              </a:solidFill>
            </a:endParaRPr>
          </a:p>
        </p:txBody>
      </p:sp>
      <p:cxnSp>
        <p:nvCxnSpPr>
          <p:cNvPr id="7" name="Straight Arrow Connector 6"/>
          <p:cNvCxnSpPr>
            <a:endCxn id="5" idx="0"/>
          </p:cNvCxnSpPr>
          <p:nvPr/>
        </p:nvCxnSpPr>
        <p:spPr>
          <a:xfrm>
            <a:off x="2357422" y="1928802"/>
            <a:ext cx="2819632" cy="7349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5" idx="2"/>
          </p:cNvCxnSpPr>
          <p:nvPr/>
        </p:nvCxnSpPr>
        <p:spPr>
          <a:xfrm>
            <a:off x="1857356" y="4214818"/>
            <a:ext cx="622566" cy="3998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857884" y="5715016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Misterija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vi-VN" dirty="0" smtClean="0"/>
              <a:t>Bermudski trokut dugo je nosio nadimak đavolji trokut, a radi se o prostoru između Floride, Puerto Rica i Bermuda koji je, zahvaljujući pop mitologiji, sadržavao neku vrstu mračne sile koja je uzrokovala nestanak brodova, aviona i ljudi. Neki su smatrali da su za sve krivi vanzemaljci koji hvataju ljude i na njima rad eksperimente, a u teorijama su često spominjane crvotočine i metan koji eruptira iz oceanskih sedimenata.</a:t>
            </a:r>
          </a:p>
          <a:p>
            <a:pPr fontAlgn="base"/>
            <a:r>
              <a:rPr lang="vi-VN" dirty="0" smtClean="0"/>
              <a:t>1975. godine Lawrence David Kusche objavio je svoju istragu o ovom fenomenu. On je čitanjem službenih izvješća otkrio kako su brodovi potonuli zbog lošeg vremena ili su doživjeli tešku nesreću, a njihove olupine otkrivene su u rijetkim slučajevima.</a:t>
            </a:r>
            <a:endParaRPr lang="vi-VN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0" dirty="0" smtClean="0"/>
              <a:t>Tajne Bermudskog Trokuta</a:t>
            </a:r>
            <a:br>
              <a:rPr lang="hr-HR" b="0" dirty="0" smtClean="0"/>
            </a:br>
            <a:endParaRPr lang="hr-HR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368585"/>
          </a:xfrm>
        </p:spPr>
        <p:txBody>
          <a:bodyPr>
            <a:normAutofit/>
          </a:bodyPr>
          <a:lstStyle/>
          <a:p>
            <a:r>
              <a:rPr lang="vi-VN" sz="2000" dirty="0" smtClean="0"/>
              <a:t>Nestaju avioni, nestaju brodovi, nestaju ljudi, zapravo cijele posade… Što se to događa u Bermudskom trokutu?</a:t>
            </a:r>
          </a:p>
          <a:p>
            <a:r>
              <a:rPr lang="vi-VN" sz="2000" dirty="0" smtClean="0"/>
              <a:t/>
            </a:r>
            <a:br>
              <a:rPr lang="vi-VN" sz="2000" dirty="0" smtClean="0"/>
            </a:br>
            <a:r>
              <a:rPr lang="vi-VN" sz="2000" dirty="0" smtClean="0"/>
              <a:t> Postoje razna nagađanja o čudnim zbivanjima na tom području, ali još uvijek nikako da objasnimo kako se ta nestajanja ljudi i stvari događaju, kamo nestaju…</a:t>
            </a:r>
            <a:r>
              <a:rPr lang="hr-HR" sz="2000" dirty="0" smtClean="0"/>
              <a:t>   </a:t>
            </a:r>
          </a:p>
          <a:p>
            <a:pPr>
              <a:buNone/>
            </a:pPr>
            <a:r>
              <a:rPr lang="hr-HR" sz="2000" dirty="0" smtClean="0"/>
              <a:t>    </a:t>
            </a:r>
          </a:p>
          <a:p>
            <a:r>
              <a:rPr lang="vi-VN" sz="2000" dirty="0" smtClean="0"/>
              <a:t>Što je Bermudski trokut? Bermudski trokut je naziv za morski trokut između Bermuda, Floride i otočića </a:t>
            </a:r>
            <a:r>
              <a:rPr lang="hr-HR" sz="2000" dirty="0" smtClean="0"/>
              <a:t> </a:t>
            </a:r>
            <a:r>
              <a:rPr lang="vi-VN" sz="2000" dirty="0" smtClean="0"/>
              <a:t>Portorika u Atlantskom oceanu. Obuhvaća 1.140m2 u kojima se navodno događaju vrlo čudne i neobjašnjive stvari. Još od 15.stoljeća se bilježe nestajanja ljudi, brodova i zrakoplova, a olupine nikada nisu pronađene</a:t>
            </a:r>
            <a:r>
              <a:rPr lang="vi-VN" dirty="0" smtClean="0"/>
              <a:t>.</a:t>
            </a:r>
          </a:p>
          <a:p>
            <a:endParaRPr lang="hr-HR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0" dirty="0" smtClean="0">
                <a:hlinkClick r:id="rId2"/>
              </a:rPr>
              <a:t>Otkrivena velika kristalna piramida u Bermudskom trokutu</a:t>
            </a:r>
            <a:endParaRPr lang="hr-HR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97081"/>
          </a:xfrm>
        </p:spPr>
        <p:txBody>
          <a:bodyPr>
            <a:normAutofit fontScale="70000" lnSpcReduction="20000"/>
          </a:bodyPr>
          <a:lstStyle/>
          <a:p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Gigantska struktura, možda i veća od Velike Keopsove piramide u Egiptu, na početku identificirana od strane liječnika 1960. godine, neovisno je potvrđena od strane ronilačkih klubova iz Francuske i SAD-a.</a:t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Otkriće je potreslo znanstvenike diljem svijeta. Hoće li i oni nahrliti da ga istraže? Ne, oni će ga vjerojatno više studiozno ignorirati. Ako ih se pritisne, tek će se službeno predstaviti kao vrlo skeptični, osobito u svjetlu potencijalnih posljedica.</a:t>
            </a:r>
          </a:p>
          <a:p>
            <a:r>
              <a:rPr lang="vi-VN" dirty="0" smtClean="0"/>
              <a:t>Neke tvrdnje inženjera mogu potvrditi da su piramide izvorno napravljene kao masivni izvori energije, te podržati tvrdnju da drevni grad-država Atlantida nije niti postojala, ili čak neće niti dati odgovore na misteriozna zbivanja koja su zabilježena od 19. stoljeća u regiji Atlantika nazvanoj </a:t>
            </a:r>
            <a:r>
              <a:rPr lang="vi-VN" i="1" dirty="0" smtClean="0"/>
              <a:t>Bermudski trokut.</a:t>
            </a:r>
            <a:endParaRPr lang="vi-VN" dirty="0" smtClean="0"/>
          </a:p>
          <a:p>
            <a:pPr>
              <a:buNone/>
            </a:pP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67</TotalTime>
  <Words>153</Words>
  <Application>Microsoft Office PowerPoint</Application>
  <PresentationFormat>On-screen Show (4:3)</PresentationFormat>
  <Paragraphs>55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Bermudski trokut </vt:lpstr>
      <vt:lpstr>Groblje Atlanskog Oceana </vt:lpstr>
      <vt:lpstr>Istrazivanje Bermudskog trokuta</vt:lpstr>
      <vt:lpstr>Nalaziste</vt:lpstr>
      <vt:lpstr>Otkrivenja</vt:lpstr>
      <vt:lpstr>Otoci  Bermudi,Florida,Portoriko</vt:lpstr>
      <vt:lpstr>Misterija</vt:lpstr>
      <vt:lpstr>Tajne Bermudskog Trokuta </vt:lpstr>
      <vt:lpstr>Otkrivena velika kristalna piramida u Bermudskom trokutu</vt:lpstr>
      <vt:lpstr>Podrucje s najvise oluja</vt:lpstr>
      <vt:lpstr>                            KRAJ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Bernmundski trokut</dc:title>
  <dc:creator>Matija</dc:creator>
  <cp:lastModifiedBy>Matija</cp:lastModifiedBy>
  <cp:revision>11</cp:revision>
  <dcterms:created xsi:type="dcterms:W3CDTF">2016-02-11T14:07:52Z</dcterms:created>
  <dcterms:modified xsi:type="dcterms:W3CDTF">2016-03-10T13:08:04Z</dcterms:modified>
</cp:coreProperties>
</file>