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2" r:id="rId18"/>
    <p:sldId id="273" r:id="rId19"/>
    <p:sldId id="271" r:id="rId20"/>
    <p:sldId id="27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8E7866-3521-4709-BE00-13C55C5AF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F78B80-4B11-49E5-8DDD-62CDC2BF6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36BEB4-6A12-4E3A-A5A1-CA535398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226158-2190-4E2F-883E-C4C2B0D0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5399D5-73CE-41B4-ADC1-E7FB54A0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5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61CB57-8403-4CE0-89FB-6E0C27C9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2C78D20-1B05-45AD-8803-703BFDAC1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A9EEA4-E822-4F0E-8D67-B187AD2E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2079BB-CF31-4E67-92C3-7EB05839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9CB4A9-8FAA-44B5-857B-9B308377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DF8CB74-6826-47B2-89D1-72F87DF83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9D78CB-F294-4901-A305-6D9CE2F6E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8039FC-8B42-42F0-9B2A-E8436E61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61BEDD-94D4-4A77-BC0C-BDC4EB8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B31BAB-8486-4448-BF96-A682252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7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861B76-D4CD-430C-9119-FEED380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B907F2-042D-48EF-B5FC-ADA5AA45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98B6D3-9064-4647-A930-7A7A03AC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8FCA65-0082-41FF-8427-C43D5D01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21267E-E891-4459-9A0F-2BF351A3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C152B-7432-4227-BF05-495AB11C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542D8B-EDD4-47BF-B950-A9CBFE82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348BAB-273D-4131-92AA-D533A21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F28B9F-A4BD-470E-BECE-67A07A96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5ABE5A-8BC4-4888-A0AE-4DF720E7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25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6C229-4262-40EB-A2A3-205A5C30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8C6A95-7E9C-4FE7-B6D8-E99EF53F0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E108D6B-3BD4-40AB-B5BD-42A04461B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669B52-168F-4880-975C-C856EEEF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271223E-4F1D-45EB-8FA1-B519C3A3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793F0B-7830-42E0-8790-A0C8A688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9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5BA05C-4BF9-4FF5-80DF-3182772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579311F-D46E-455D-AF2C-09C8F8ED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4191E1-2E9F-4CE8-B4A8-5772E31FD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0304479-D2FC-4E8A-B83A-19408DA8C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F91D7B0-59DF-46E9-97D4-CEB3B0F67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F094AA3-079F-4829-83AE-099900CA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3185D4-B772-43F5-B151-EA2D0B48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7E6AEFC-D8D4-4187-8AA0-13FAC957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0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CE886-8177-4A26-8645-6283EA58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0EB8D7A-7D20-460B-9D7C-2F07C7A7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0F744E2-EF34-4225-87C9-26A5F588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3EF9977-9B7F-4CC8-8B0C-B102CFF8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27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FC1CC30-BDC9-42A6-836F-FFADC805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91FC523-96B6-4BF9-AB62-E594616B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46F3D8C-5279-4CAC-A9DE-CC53EA62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6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566D27-E06B-446D-B983-002EFCCD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03A2F3-8B19-4BDE-AC4A-474C1F11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315E1BE-B4A4-4374-ACE1-089985424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01D53C-98AB-4068-85A7-455D34E7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2354C5-8C43-4754-92D9-68B60505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3833AE-CA6A-4681-90A2-0C991A85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591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13242F-AD43-42F3-9A76-3D66EA5D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C8A092C-D2AC-4A19-ABB5-8860F9CBE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63581A6-EC05-481D-991D-1332C373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22DD93-8BF4-4C82-B22F-335755BB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DB7744A-A0D9-4D97-91C3-E57ED4C8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BAEB4A-A948-487F-AFF5-F2CBAE78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1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8DA6C9B-027A-4608-AC2D-4B37BEC7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56F96C-0F5C-40A2-806C-6DB5791A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650256-63DF-42F9-9188-E5826C61A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0378-A7AB-4079-B93D-918A5DC3B1E3}" type="datetimeFigureOut">
              <a:rPr lang="hr-HR" smtClean="0"/>
              <a:t>8.12.2022.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D3C925-2E39-43F0-B45C-DFF373EAC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F7EF77-0039-417E-A5B6-AF1AF0233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AB44-9A14-492F-8E44-7DF12D7963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30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viz petkom - GKGDM">
            <a:extLst>
              <a:ext uri="{FF2B5EF4-FFF2-40B4-BE49-F238E27FC236}">
                <a16:creationId xmlns:a16="http://schemas.microsoft.com/office/drawing/2014/main" id="{1BD2044C-5641-4CE9-9F09-57AB0DD6D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r="69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5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8A75B-99AF-40BB-B395-9882FB4A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9. Koji se cvijet najviše uzgaja u Nizozemskoj?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23331E-570F-407B-8CF8-154D97D67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hr-HR" sz="5000" dirty="0"/>
              <a:t>suncokret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5000" dirty="0"/>
              <a:t>tulipan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5000" dirty="0"/>
              <a:t>ljiljan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Ne dirajte nam tulipane! Nizozemci pokrenuli kampanju za zaštitu  nacionalnog ponosa">
            <a:extLst>
              <a:ext uri="{FF2B5EF4-FFF2-40B4-BE49-F238E27FC236}">
                <a16:creationId xmlns:a16="http://schemas.microsoft.com/office/drawing/2014/main" id="{327C1A43-E52B-4B5C-BD62-7125BA33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68" y="1825625"/>
            <a:ext cx="5975232" cy="451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232D11-633D-4028-AE29-7C90DC8D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10. Kakav tulipan ne postoji?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C207BF-4F21-41CF-BEA0-6C69E87E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34188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hr-HR" sz="4400" dirty="0"/>
              <a:t>žut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4400" dirty="0"/>
              <a:t>šaren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4400" dirty="0"/>
              <a:t>plav</a:t>
            </a:r>
          </a:p>
        </p:txBody>
      </p:sp>
      <p:pic>
        <p:nvPicPr>
          <p:cNvPr id="2050" name="Picture 2" descr="Ne dirajte nam tulipane! Nizozemci pokrenuli kampanju za zaštitu  nacionalnog ponosa">
            <a:extLst>
              <a:ext uri="{FF2B5EF4-FFF2-40B4-BE49-F238E27FC236}">
                <a16:creationId xmlns:a16="http://schemas.microsoft.com/office/drawing/2014/main" id="{E27E0289-779F-4E34-B70D-EB46CD66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00" y="1825625"/>
            <a:ext cx="7084413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CD47F-531C-49BD-9AC5-71FE152C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11. Kuće u Nizozemskoj su: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8FF58F-268E-4BA4-A00A-D5B83E8C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61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hr-HR" sz="4400" dirty="0"/>
              <a:t>uske i visoke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4400" dirty="0"/>
              <a:t>uske i niske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4400" dirty="0"/>
              <a:t>široke i niske</a:t>
            </a:r>
          </a:p>
        </p:txBody>
      </p:sp>
      <p:pic>
        <p:nvPicPr>
          <p:cNvPr id="3074" name="Picture 2" descr="Holandija - World Travel je turistički portal VRATRIPS.COM.">
            <a:extLst>
              <a:ext uri="{FF2B5EF4-FFF2-40B4-BE49-F238E27FC236}">
                <a16:creationId xmlns:a16="http://schemas.microsoft.com/office/drawing/2014/main" id="{9EE0F98F-7B87-4CE0-A1E6-12493A36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68" y="2196647"/>
            <a:ext cx="6400066" cy="360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3E84B3-FB63-43FB-840F-7D505F3B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12. Koji je grad u Nizozemskoj najveća europska luka?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5A25F608-5718-40F5-9F48-C7CE5FCC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3" y="2082573"/>
            <a:ext cx="5579396" cy="2408043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hr-HR" sz="5000" dirty="0"/>
              <a:t>Amsterdam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Pariz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Rotterdam</a:t>
            </a:r>
          </a:p>
          <a:p>
            <a:pPr marL="914400" indent="-914400">
              <a:buFont typeface="+mj-lt"/>
              <a:buAutoNum type="alphaUcPeriod"/>
            </a:pPr>
            <a:endParaRPr lang="hr-HR" sz="5000" dirty="0"/>
          </a:p>
        </p:txBody>
      </p:sp>
      <p:pic>
        <p:nvPicPr>
          <p:cNvPr id="4098" name="Picture 2" descr="Rotterdam, The Netherlands 2022: Best Places to Visit - Tripadvisor">
            <a:extLst>
              <a:ext uri="{FF2B5EF4-FFF2-40B4-BE49-F238E27FC236}">
                <a16:creationId xmlns:a16="http://schemas.microsoft.com/office/drawing/2014/main" id="{5CFECAD6-705A-43DB-8CD7-FBDCD8B2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25" y="1971040"/>
            <a:ext cx="5901182" cy="421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6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89D3F1-6A93-4F10-B2C4-07FA64DB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218565"/>
            <a:ext cx="10515600" cy="1325563"/>
          </a:xfrm>
        </p:spPr>
        <p:txBody>
          <a:bodyPr/>
          <a:lstStyle/>
          <a:p>
            <a:r>
              <a:rPr lang="hr-HR" b="1" dirty="0"/>
              <a:t>Danas upoznajemo umjetnika…</a:t>
            </a:r>
          </a:p>
        </p:txBody>
      </p:sp>
    </p:spTree>
    <p:extLst>
      <p:ext uri="{BB962C8B-B14F-4D97-AF65-F5344CB8AC3E}">
        <p14:creationId xmlns:p14="http://schemas.microsoft.com/office/powerpoint/2010/main" val="319193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A0EC1-433B-4EF0-858E-41635F3A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Piet</a:t>
            </a:r>
            <a:r>
              <a:rPr lang="hr-HR" b="1" dirty="0"/>
              <a:t> Mondrian (</a:t>
            </a:r>
            <a:r>
              <a:rPr lang="en-US" b="1" dirty="0"/>
              <a:t>1872. –</a:t>
            </a:r>
            <a:r>
              <a:rPr lang="hr-HR" b="1" dirty="0"/>
              <a:t> </a:t>
            </a:r>
            <a:r>
              <a:rPr lang="en-US" b="1" dirty="0"/>
              <a:t>1944.)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6601A-D64B-40F3-8E43-D8A835D6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8680" cy="4351338"/>
          </a:xfrm>
        </p:spPr>
        <p:txBody>
          <a:bodyPr>
            <a:normAutofit/>
          </a:bodyPr>
          <a:lstStyle/>
          <a:p>
            <a:r>
              <a:rPr lang="hr-HR" sz="4400" dirty="0"/>
              <a:t>nizozemski slikar i teoretičar</a:t>
            </a:r>
          </a:p>
          <a:p>
            <a:r>
              <a:rPr lang="hr-HR" sz="4400" dirty="0"/>
              <a:t>rođen je u </a:t>
            </a:r>
            <a:r>
              <a:rPr lang="en-US" sz="4400" dirty="0"/>
              <a:t>Amersfoort</a:t>
            </a:r>
            <a:r>
              <a:rPr lang="hr-HR" sz="4400" dirty="0"/>
              <a:t>u</a:t>
            </a:r>
            <a:r>
              <a:rPr lang="en-US" sz="4400" dirty="0"/>
              <a:t>, 7. </a:t>
            </a:r>
            <a:r>
              <a:rPr lang="en-US" sz="4400" dirty="0" err="1"/>
              <a:t>ožujka</a:t>
            </a:r>
            <a:r>
              <a:rPr lang="en-US" sz="4400" dirty="0"/>
              <a:t> 1872. </a:t>
            </a:r>
            <a:endParaRPr lang="hr-HR" sz="4400" dirty="0"/>
          </a:p>
          <a:p>
            <a:r>
              <a:rPr lang="hr-HR" sz="4400" dirty="0"/>
              <a:t>umro je u</a:t>
            </a:r>
            <a:r>
              <a:rPr lang="en-US" sz="4400" dirty="0"/>
              <a:t> New York</a:t>
            </a:r>
            <a:r>
              <a:rPr lang="hr-HR" sz="4400" dirty="0"/>
              <a:t>u</a:t>
            </a:r>
            <a:r>
              <a:rPr lang="en-US" sz="4400" dirty="0"/>
              <a:t>, 1. </a:t>
            </a:r>
            <a:r>
              <a:rPr lang="en-US" sz="4400" dirty="0" err="1"/>
              <a:t>veljače</a:t>
            </a:r>
            <a:r>
              <a:rPr lang="en-US" sz="4400" dirty="0"/>
              <a:t> 1944.</a:t>
            </a:r>
            <a:endParaRPr lang="hr-HR" sz="4400" dirty="0"/>
          </a:p>
        </p:txBody>
      </p:sp>
      <p:pic>
        <p:nvPicPr>
          <p:cNvPr id="5122" name="Picture 2" descr="Piet Mondrian">
            <a:extLst>
              <a:ext uri="{FF2B5EF4-FFF2-40B4-BE49-F238E27FC236}">
                <a16:creationId xmlns:a16="http://schemas.microsoft.com/office/drawing/2014/main" id="{F488EEFA-888C-4A67-BD18-DC13D2B1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45" y="1583214"/>
            <a:ext cx="4753318" cy="483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0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CC69BB-DB8A-4CDF-87D7-70C73AA8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728345"/>
            <a:ext cx="10515600" cy="4351338"/>
          </a:xfrm>
        </p:spPr>
        <p:txBody>
          <a:bodyPr>
            <a:noAutofit/>
          </a:bodyPr>
          <a:lstStyle/>
          <a:p>
            <a:r>
              <a:rPr lang="hr-HR" sz="4400" dirty="0"/>
              <a:t>bio je najstarije dijete u obitelji </a:t>
            </a:r>
          </a:p>
          <a:p>
            <a:r>
              <a:rPr lang="hr-HR" sz="4400" dirty="0"/>
              <a:t>imao je 4 brata i jednu sestru</a:t>
            </a:r>
          </a:p>
          <a:p>
            <a:r>
              <a:rPr lang="hr-HR" sz="4400" dirty="0"/>
              <a:t>otac i ujak bili su mu slikari</a:t>
            </a:r>
          </a:p>
          <a:p>
            <a:r>
              <a:rPr lang="hr-HR" sz="4400" dirty="0"/>
              <a:t>završio je školu za profesora slikarstva, </a:t>
            </a:r>
            <a:br>
              <a:rPr lang="hr-HR" sz="4400" dirty="0"/>
            </a:br>
            <a:r>
              <a:rPr lang="hr-HR" sz="4400" dirty="0"/>
              <a:t>ali je ipak odlučio biti samostalni umjetnik</a:t>
            </a:r>
          </a:p>
          <a:p>
            <a:r>
              <a:rPr lang="hr-HR" sz="4400" dirty="0"/>
              <a:t>njegove prve slike uglavnom su bili pejzaži: vjetrenjače, mlinovi, rijeke, polja i crkve</a:t>
            </a:r>
          </a:p>
        </p:txBody>
      </p:sp>
    </p:spTree>
    <p:extLst>
      <p:ext uri="{BB962C8B-B14F-4D97-AF65-F5344CB8AC3E}">
        <p14:creationId xmlns:p14="http://schemas.microsoft.com/office/powerpoint/2010/main" val="116765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spiring movement: Piet Mondrian, painting and migration | Europeana">
            <a:extLst>
              <a:ext uri="{FF2B5EF4-FFF2-40B4-BE49-F238E27FC236}">
                <a16:creationId xmlns:a16="http://schemas.microsoft.com/office/drawing/2014/main" id="{784346F1-440E-4192-90E4-DA5455AA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5" y="1627281"/>
            <a:ext cx="5049520" cy="3787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mprendre la figuration chez Piet Mondrian - 28 août 2019 - L'ŒIL - n° 726">
            <a:extLst>
              <a:ext uri="{FF2B5EF4-FFF2-40B4-BE49-F238E27FC236}">
                <a16:creationId xmlns:a16="http://schemas.microsoft.com/office/drawing/2014/main" id="{5A86644F-2FA5-4750-8198-8A7C9D9E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75" y="1581355"/>
            <a:ext cx="5062940" cy="3878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64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89545F-09B6-46B3-98B7-6F8DC85F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647065"/>
            <a:ext cx="10515600" cy="4351338"/>
          </a:xfrm>
        </p:spPr>
        <p:txBody>
          <a:bodyPr/>
          <a:lstStyle/>
          <a:p>
            <a:r>
              <a:rPr lang="hr-HR" sz="4400" dirty="0"/>
              <a:t>kasniji radovi mu se sastoje od obojenih kvadratnih površina obrubljenih crnim linijama</a:t>
            </a:r>
          </a:p>
          <a:p>
            <a:r>
              <a:rPr lang="hr-HR" sz="4400" dirty="0"/>
              <a:t>najviše je koristio osnovne boje: žutu, plavu i crvenu</a:t>
            </a:r>
          </a:p>
          <a:p>
            <a:endParaRPr lang="hr-HR" dirty="0"/>
          </a:p>
        </p:txBody>
      </p:sp>
      <p:pic>
        <p:nvPicPr>
          <p:cNvPr id="7170" name="Picture 2" descr="Kompozicija sa crvenom, žutom i plavom bojom, to je Mondrian! – NACIONAL.HR">
            <a:extLst>
              <a:ext uri="{FF2B5EF4-FFF2-40B4-BE49-F238E27FC236}">
                <a16:creationId xmlns:a16="http://schemas.microsoft.com/office/drawing/2014/main" id="{A8C885AF-35C0-4DB7-908C-0BC58AC7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47" y="4141153"/>
            <a:ext cx="2689088" cy="2014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et Mondrian - Wikipedia">
            <a:extLst>
              <a:ext uri="{FF2B5EF4-FFF2-40B4-BE49-F238E27FC236}">
                <a16:creationId xmlns:a16="http://schemas.microsoft.com/office/drawing/2014/main" id="{CECEC73F-7D22-44D4-BBEB-29657A71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41" y="4141153"/>
            <a:ext cx="1966293" cy="2069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mpozicija - PLAKATI.COM.HR">
            <a:extLst>
              <a:ext uri="{FF2B5EF4-FFF2-40B4-BE49-F238E27FC236}">
                <a16:creationId xmlns:a16="http://schemas.microsoft.com/office/drawing/2014/main" id="{B67A7CC7-38E4-4A9A-91C6-4988E207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19" y="4168933"/>
            <a:ext cx="2014221" cy="2014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0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C2F74-7644-4ECD-8743-44804B36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/>
              <a:t>1. Koja je zemlja poznata po biciklima i vjetrenjačama?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5AC24D-7DE2-42A9-8007-A0E9AB20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864"/>
            <a:ext cx="10515600" cy="674979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hr-HR" sz="5000" dirty="0"/>
              <a:t>Norveška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Finska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Nizozemska</a:t>
            </a:r>
          </a:p>
        </p:txBody>
      </p:sp>
      <p:pic>
        <p:nvPicPr>
          <p:cNvPr id="1026" name="Picture 2" descr="7 fenomena zbog kojih se Nizozemci šale na svoj račun: Voziti auto pijan?  Nikad! Voziti bicikl pijan? Može!">
            <a:extLst>
              <a:ext uri="{FF2B5EF4-FFF2-40B4-BE49-F238E27FC236}">
                <a16:creationId xmlns:a16="http://schemas.microsoft.com/office/drawing/2014/main" id="{D888B030-8FEE-4154-BF06-C7F3D317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29" y="3820160"/>
            <a:ext cx="3173685" cy="239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Belgija i Nizozemska tako blizu i tako bajkovito lijepe – Wish">
            <a:extLst>
              <a:ext uri="{FF2B5EF4-FFF2-40B4-BE49-F238E27FC236}">
                <a16:creationId xmlns:a16="http://schemas.microsoft.com/office/drawing/2014/main" id="{CCA6915A-AAC1-4EFB-ADF8-801FA080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78" y="1690688"/>
            <a:ext cx="3063875" cy="306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61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mpozicija sa crvenom, žutom i plavom bojom, to je Mondrian! – NACIONAL.HR">
            <a:extLst>
              <a:ext uri="{FF2B5EF4-FFF2-40B4-BE49-F238E27FC236}">
                <a16:creationId xmlns:a16="http://schemas.microsoft.com/office/drawing/2014/main" id="{A82E6455-2661-47C9-AC4F-A68120DE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8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38CFE-978B-4A42-A9FA-875CA7EB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/>
              <a:t>2. Kako se zove glavni grad Nizozemske?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0FF53B-F99B-4CBA-9A48-91AE3C75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24" y="1690688"/>
            <a:ext cx="5579396" cy="2408043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hr-HR" sz="5000" dirty="0"/>
              <a:t>Amsterdam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Pariz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Rotterdam</a:t>
            </a:r>
          </a:p>
          <a:p>
            <a:pPr marL="914400" indent="-914400">
              <a:buFont typeface="+mj-lt"/>
              <a:buAutoNum type="alphaUcPeriod"/>
            </a:pPr>
            <a:endParaRPr lang="hr-HR" sz="5000" dirty="0"/>
          </a:p>
        </p:txBody>
      </p:sp>
      <p:pic>
        <p:nvPicPr>
          <p:cNvPr id="2050" name="Picture 2" descr="Eco sexy' rooms and urban beaches: How to make the most of your Amsterdam  trip | Euronews">
            <a:extLst>
              <a:ext uri="{FF2B5EF4-FFF2-40B4-BE49-F238E27FC236}">
                <a16:creationId xmlns:a16="http://schemas.microsoft.com/office/drawing/2014/main" id="{DDF8B5BD-4ABB-43E2-9CE8-C9C39351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22" y="2489199"/>
            <a:ext cx="6868343" cy="386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78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18396-E904-4ADF-AF9F-D2122F46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3. Koja rijeka teče Amsterdamom?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39FD1A-6021-48E4-8B96-BEDC55E3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hr-HR" sz="5000" dirty="0"/>
              <a:t>Drava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 err="1"/>
              <a:t>Amstel</a:t>
            </a:r>
            <a:endParaRPr lang="hr-HR" sz="5000" dirty="0"/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Dunav</a:t>
            </a:r>
          </a:p>
        </p:txBody>
      </p:sp>
      <p:pic>
        <p:nvPicPr>
          <p:cNvPr id="3074" name="Picture 2" descr="Amstel – “rijeka piva” koja teče kroz Amsterdam | Fun Factory | Turistička  agencija">
            <a:extLst>
              <a:ext uri="{FF2B5EF4-FFF2-40B4-BE49-F238E27FC236}">
                <a16:creationId xmlns:a16="http://schemas.microsoft.com/office/drawing/2014/main" id="{95C1B3F2-7988-443B-A0DA-3CC5F9C82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 bwMode="auto">
          <a:xfrm>
            <a:off x="3926839" y="1564869"/>
            <a:ext cx="7426961" cy="478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98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E49C6-8DF9-4725-9340-5FD86D19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4. Koji jezik je službeni u Nizozemskoj?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C3E96F-A307-4B18-B490-22AC6F99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hr-HR" sz="5000" dirty="0"/>
              <a:t>engleski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njemački</a:t>
            </a:r>
          </a:p>
          <a:p>
            <a:pPr marL="914400" indent="-914400">
              <a:buFont typeface="+mj-lt"/>
              <a:buAutoNum type="alphaUcPeriod"/>
            </a:pPr>
            <a:r>
              <a:rPr lang="hr-HR" sz="5000" dirty="0"/>
              <a:t>nizozemski</a:t>
            </a:r>
          </a:p>
        </p:txBody>
      </p:sp>
      <p:pic>
        <p:nvPicPr>
          <p:cNvPr id="2050" name="Picture 2" descr="Prijevod nizozemskog jezika | K&amp;J Translations">
            <a:extLst>
              <a:ext uri="{FF2B5EF4-FFF2-40B4-BE49-F238E27FC236}">
                <a16:creationId xmlns:a16="http://schemas.microsoft.com/office/drawing/2014/main" id="{2B8ECC5A-BCA7-4B25-AECB-E4A02BE7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6" y="1524000"/>
            <a:ext cx="5189375" cy="518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24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A998A-B874-4A61-AED9-9DD28A12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5. Koja slika prikazuje zastavu Nizozemske? </a:t>
            </a:r>
          </a:p>
        </p:txBody>
      </p:sp>
      <p:pic>
        <p:nvPicPr>
          <p:cNvPr id="3074" name="Picture 2" descr="Nizozemska zastava 90 x 150 cm - Vivre">
            <a:extLst>
              <a:ext uri="{FF2B5EF4-FFF2-40B4-BE49-F238E27FC236}">
                <a16:creationId xmlns:a16="http://schemas.microsoft.com/office/drawing/2014/main" id="{0F1C3DC9-10F4-447A-B2B4-192815FB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8" y="1796143"/>
            <a:ext cx="3048001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lijanska zastava 90 x 150 cm | PunKufer.com">
            <a:extLst>
              <a:ext uri="{FF2B5EF4-FFF2-40B4-BE49-F238E27FC236}">
                <a16:creationId xmlns:a16="http://schemas.microsoft.com/office/drawing/2014/main" id="{40B116B7-6193-4300-BD4A-BBC45602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54" y="1493334"/>
            <a:ext cx="3163078" cy="3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lcsó vidaXL spanyol zászló 90 x 150 cm | vidaXL.hu">
            <a:extLst>
              <a:ext uri="{FF2B5EF4-FFF2-40B4-BE49-F238E27FC236}">
                <a16:creationId xmlns:a16="http://schemas.microsoft.com/office/drawing/2014/main" id="{DDC4F400-C5CD-4C71-83B7-331D9756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9" y="1539987"/>
            <a:ext cx="3069771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7F3C4B2-D838-4681-80A8-F8A14833558B}"/>
              </a:ext>
            </a:extLst>
          </p:cNvPr>
          <p:cNvSpPr txBox="1"/>
          <p:nvPr/>
        </p:nvSpPr>
        <p:spPr>
          <a:xfrm>
            <a:off x="1576873" y="4353606"/>
            <a:ext cx="858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/>
              <a:t>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CDEBACE-2A31-46D5-A353-A1836EF2F30F}"/>
              </a:ext>
            </a:extLst>
          </p:cNvPr>
          <p:cNvSpPr txBox="1"/>
          <p:nvPr/>
        </p:nvSpPr>
        <p:spPr>
          <a:xfrm>
            <a:off x="5666791" y="4353606"/>
            <a:ext cx="858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/>
              <a:t>B.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2C70455-48BF-4C43-ABA5-393CDABE5A11}"/>
              </a:ext>
            </a:extLst>
          </p:cNvPr>
          <p:cNvSpPr txBox="1"/>
          <p:nvPr/>
        </p:nvSpPr>
        <p:spPr>
          <a:xfrm>
            <a:off x="9548324" y="4417945"/>
            <a:ext cx="858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2369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8C9C8-E3AA-4B23-837A-AA31EFF9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6. Kojom se novčanom jedinicom služe Nizozemci?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E839A4-63F2-41A3-9847-2925C9A1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276801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hr-HR" sz="5000" dirty="0"/>
              <a:t>nizozemskom kunom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5000" dirty="0"/>
              <a:t>eurom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5000" dirty="0"/>
              <a:t>nizozemskom krunom</a:t>
            </a:r>
          </a:p>
        </p:txBody>
      </p:sp>
      <p:pic>
        <p:nvPicPr>
          <p:cNvPr id="4098" name="Picture 2" descr="Što (ne) može novac: Novac naš svemogući - Žene i novac">
            <a:extLst>
              <a:ext uri="{FF2B5EF4-FFF2-40B4-BE49-F238E27FC236}">
                <a16:creationId xmlns:a16="http://schemas.microsoft.com/office/drawing/2014/main" id="{9077C121-F8CD-403C-A8CD-1B92835B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88" y="2929195"/>
            <a:ext cx="4226115" cy="281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80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C2EC1B-6395-4055-8B1C-F8F2BC76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7. Koliko stanovnika ima Nizozemska?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4047E4-4965-4CC6-844F-8A91B0376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56" y="2506662"/>
            <a:ext cx="10515600" cy="4351338"/>
          </a:xfrm>
        </p:spPr>
        <p:txBody>
          <a:bodyPr>
            <a:normAutofit/>
          </a:bodyPr>
          <a:lstStyle/>
          <a:p>
            <a:r>
              <a:rPr lang="hr-HR" sz="5000" dirty="0"/>
              <a:t>oko 6,5 milijuna</a:t>
            </a:r>
          </a:p>
          <a:p>
            <a:r>
              <a:rPr lang="hr-HR" sz="5000" dirty="0"/>
              <a:t>oko 16,5 milijuna</a:t>
            </a:r>
          </a:p>
          <a:p>
            <a:r>
              <a:rPr lang="hr-HR" sz="5000" dirty="0"/>
              <a:t>oko 26,5 milijuna</a:t>
            </a:r>
          </a:p>
        </p:txBody>
      </p:sp>
      <p:pic>
        <p:nvPicPr>
          <p:cNvPr id="5122" name="Picture 2" descr="Nizozemci postaju sve niži i niži!? - nije sve tako crno">
            <a:extLst>
              <a:ext uri="{FF2B5EF4-FFF2-40B4-BE49-F238E27FC236}">
                <a16:creationId xmlns:a16="http://schemas.microsoft.com/office/drawing/2014/main" id="{56F1F916-A8A1-462B-8459-3938620F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20" y="2337059"/>
            <a:ext cx="6348982" cy="326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64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CE2397-EB7B-4A40-9CD0-F626F1A8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142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hr-HR" sz="5000" dirty="0"/>
              <a:t>niska zemlja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5000" dirty="0"/>
              <a:t>visoka zemlja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5000" dirty="0"/>
              <a:t>nigdje zemlje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175EC55-36E9-4472-BB99-115583BE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8. Što znači Nizozemska (</a:t>
            </a:r>
            <a:r>
              <a:rPr lang="hr-HR" b="1" dirty="0" err="1"/>
              <a:t>Netherland</a:t>
            </a:r>
            <a:r>
              <a:rPr lang="hr-HR" b="1" dirty="0"/>
              <a:t>)?</a:t>
            </a:r>
          </a:p>
        </p:txBody>
      </p:sp>
      <p:pic>
        <p:nvPicPr>
          <p:cNvPr id="6148" name="Picture 4" descr="Upravna karta Nizozemske - 3D scene - Mozaik digitalno obrazovanje i učenje">
            <a:extLst>
              <a:ext uri="{FF2B5EF4-FFF2-40B4-BE49-F238E27FC236}">
                <a16:creationId xmlns:a16="http://schemas.microsoft.com/office/drawing/2014/main" id="{E0352E6C-7222-4F71-B6B8-03C7B06A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7" y="2565918"/>
            <a:ext cx="6081651" cy="333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73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248</Words>
  <Application>Microsoft Office PowerPoint</Application>
  <PresentationFormat>Široki zaslon</PresentationFormat>
  <Paragraphs>60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PowerPoint prezentacija</vt:lpstr>
      <vt:lpstr>1. Koja je zemlja poznata po biciklima i vjetrenjačama?</vt:lpstr>
      <vt:lpstr>2. Kako se zove glavni grad Nizozemske?</vt:lpstr>
      <vt:lpstr>3. Koja rijeka teče Amsterdamom?</vt:lpstr>
      <vt:lpstr>4. Koji jezik je službeni u Nizozemskoj?</vt:lpstr>
      <vt:lpstr>5. Koja slika prikazuje zastavu Nizozemske? </vt:lpstr>
      <vt:lpstr>6. Kojom se novčanom jedinicom služe Nizozemci?</vt:lpstr>
      <vt:lpstr>7. Koliko stanovnika ima Nizozemska?</vt:lpstr>
      <vt:lpstr>8. Što znači Nizozemska (Netherland)?</vt:lpstr>
      <vt:lpstr>9. Koji se cvijet najviše uzgaja u Nizozemskoj?</vt:lpstr>
      <vt:lpstr>10. Kakav tulipan ne postoji?</vt:lpstr>
      <vt:lpstr>11. Kuće u Nizozemskoj su:</vt:lpstr>
      <vt:lpstr>12. Koji je grad u Nizozemskoj najveća europska luka?</vt:lpstr>
      <vt:lpstr>PowerPoint prezentacija</vt:lpstr>
      <vt:lpstr>Danas upoznajemo umjetnika…</vt:lpstr>
      <vt:lpstr>Piet Mondrian (1872. – 1944.)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Korisnik</dc:creator>
  <cp:lastModifiedBy>Korisnik</cp:lastModifiedBy>
  <cp:revision>13</cp:revision>
  <dcterms:created xsi:type="dcterms:W3CDTF">2022-11-23T11:45:22Z</dcterms:created>
  <dcterms:modified xsi:type="dcterms:W3CDTF">2022-12-08T11:53:34Z</dcterms:modified>
</cp:coreProperties>
</file>