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6" r:id="rId19"/>
    <p:sldId id="287" r:id="rId20"/>
    <p:sldId id="288" r:id="rId21"/>
    <p:sldId id="273" r:id="rId22"/>
    <p:sldId id="274" r:id="rId23"/>
    <p:sldId id="275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 smtClean="0"/>
              <a:t>Spol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23463687150838E-2"/>
          <c:y val="0.10548236534254533"/>
          <c:w val="0.88251088725641136"/>
          <c:h val="0.86402803934727523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36F0-450A-8E85-94DAFB23B2C9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36F0-450A-8E85-94DAFB23B2C9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36F0-450A-8E85-94DAFB23B2C9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36F0-450A-8E85-94DAFB23B2C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List1!$A$2:$A$5</c:f>
              <c:strCache>
                <c:ptCount val="2"/>
                <c:pt idx="0">
                  <c:v>M</c:v>
                </c:pt>
                <c:pt idx="1">
                  <c:v>Ž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7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98-45A0-92C6-F02DB588133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4.8</c:v>
                </c:pt>
                <c:pt idx="2">
                  <c:v>14.3</c:v>
                </c:pt>
                <c:pt idx="3">
                  <c:v>28.6</c:v>
                </c:pt>
                <c:pt idx="4">
                  <c:v>52.4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E8-403F-8B8A-E16D56B7264B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55E8-403F-8B8A-E16D56B7264B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55E8-403F-8B8A-E16D56B726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99797455"/>
        <c:axId val="1199785807"/>
        <c:axId val="0"/>
      </c:bar3DChart>
      <c:catAx>
        <c:axId val="1199797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99785807"/>
        <c:crosses val="autoZero"/>
        <c:auto val="1"/>
        <c:lblAlgn val="ctr"/>
        <c:lblOffset val="100"/>
        <c:noMultiLvlLbl val="0"/>
      </c:catAx>
      <c:valAx>
        <c:axId val="1199785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99797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4.8</c:v>
                </c:pt>
                <c:pt idx="1">
                  <c:v>0</c:v>
                </c:pt>
                <c:pt idx="2">
                  <c:v>23.8</c:v>
                </c:pt>
                <c:pt idx="3">
                  <c:v>33.299999999999997</c:v>
                </c:pt>
                <c:pt idx="4">
                  <c:v>38.1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E0-406F-AAA1-99AA8586803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0CE0-406F-AAA1-99AA8586803A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0CE0-406F-AAA1-99AA8586803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61679"/>
        <c:axId val="1299672495"/>
        <c:axId val="0"/>
      </c:bar3DChart>
      <c:catAx>
        <c:axId val="1299661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72495"/>
        <c:crosses val="autoZero"/>
        <c:auto val="1"/>
        <c:lblAlgn val="ctr"/>
        <c:lblOffset val="100"/>
        <c:noMultiLvlLbl val="0"/>
      </c:catAx>
      <c:valAx>
        <c:axId val="1299672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61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4.8</c:v>
                </c:pt>
                <c:pt idx="2">
                  <c:v>9.5</c:v>
                </c:pt>
                <c:pt idx="3">
                  <c:v>23.8</c:v>
                </c:pt>
                <c:pt idx="4">
                  <c:v>61.9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77-4E05-BBC1-569C63B168A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4777-4E05-BBC1-569C63B168A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4777-4E05-BBC1-569C63B168A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236799"/>
        <c:axId val="1299245951"/>
        <c:axId val="0"/>
      </c:bar3DChart>
      <c:catAx>
        <c:axId val="1299236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245951"/>
        <c:crosses val="autoZero"/>
        <c:auto val="1"/>
        <c:lblAlgn val="ctr"/>
        <c:lblOffset val="100"/>
        <c:noMultiLvlLbl val="0"/>
      </c:catAx>
      <c:valAx>
        <c:axId val="1299245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2367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14.3</c:v>
                </c:pt>
                <c:pt idx="1">
                  <c:v>14.3</c:v>
                </c:pt>
                <c:pt idx="2">
                  <c:v>33.299999999999997</c:v>
                </c:pt>
                <c:pt idx="3">
                  <c:v>33.299999999999997</c:v>
                </c:pt>
                <c:pt idx="4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2F-4E83-A704-6915DCB5D0D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382F-4E83-A704-6915DCB5D0DE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382F-4E83-A704-6915DCB5D0D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86223"/>
        <c:axId val="1299687887"/>
        <c:axId val="0"/>
      </c:bar3DChart>
      <c:catAx>
        <c:axId val="1299686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87887"/>
        <c:crosses val="autoZero"/>
        <c:auto val="1"/>
        <c:lblAlgn val="ctr"/>
        <c:lblOffset val="100"/>
        <c:noMultiLvlLbl val="0"/>
      </c:catAx>
      <c:valAx>
        <c:axId val="12996878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86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14.3</c:v>
                </c:pt>
                <c:pt idx="3">
                  <c:v>33.299999999999997</c:v>
                </c:pt>
                <c:pt idx="4">
                  <c:v>52.4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26-4450-8137-1F033A0AE2A5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3726-4450-8137-1F033A0AE2A5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3726-4450-8137-1F033A0AE2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29852943"/>
        <c:axId val="1129855855"/>
        <c:axId val="0"/>
      </c:bar3DChart>
      <c:catAx>
        <c:axId val="1129852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29855855"/>
        <c:crosses val="autoZero"/>
        <c:auto val="1"/>
        <c:lblAlgn val="ctr"/>
        <c:lblOffset val="100"/>
        <c:noMultiLvlLbl val="0"/>
      </c:catAx>
      <c:valAx>
        <c:axId val="1129855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298529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9.5</c:v>
                </c:pt>
                <c:pt idx="2">
                  <c:v>23.8</c:v>
                </c:pt>
                <c:pt idx="3">
                  <c:v>14.3</c:v>
                </c:pt>
                <c:pt idx="4">
                  <c:v>52.4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EC-4648-9191-7FA766D1B574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E1EC-4648-9191-7FA766D1B574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E1EC-4648-9191-7FA766D1B5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63759"/>
        <c:axId val="1299679983"/>
        <c:axId val="0"/>
      </c:bar3DChart>
      <c:catAx>
        <c:axId val="1299663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79983"/>
        <c:crosses val="autoZero"/>
        <c:auto val="1"/>
        <c:lblAlgn val="ctr"/>
        <c:lblOffset val="100"/>
        <c:noMultiLvlLbl val="0"/>
      </c:catAx>
      <c:valAx>
        <c:axId val="1299679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63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28.6</c:v>
                </c:pt>
                <c:pt idx="3">
                  <c:v>52.4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3F-410B-8157-AA6DCE3F1D7D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463F-410B-8157-AA6DCE3F1D7D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463F-410B-8157-AA6DCE3F1D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78319"/>
        <c:axId val="1299659183"/>
        <c:axId val="0"/>
      </c:bar3DChart>
      <c:catAx>
        <c:axId val="1299678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59183"/>
        <c:crosses val="autoZero"/>
        <c:auto val="1"/>
        <c:lblAlgn val="ctr"/>
        <c:lblOffset val="100"/>
        <c:noMultiLvlLbl val="0"/>
      </c:catAx>
      <c:valAx>
        <c:axId val="12996591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783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14.3</c:v>
                </c:pt>
                <c:pt idx="2">
                  <c:v>14.3</c:v>
                </c:pt>
                <c:pt idx="3">
                  <c:v>52.4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0E-47FE-A3DE-67F8B3A978C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C40E-47FE-A3DE-67F8B3A978CE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C40E-47FE-A3DE-67F8B3A978C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75407"/>
        <c:axId val="1299668751"/>
        <c:axId val="0"/>
      </c:bar3DChart>
      <c:catAx>
        <c:axId val="1299675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68751"/>
        <c:crosses val="autoZero"/>
        <c:auto val="1"/>
        <c:lblAlgn val="ctr"/>
        <c:lblOffset val="100"/>
        <c:noMultiLvlLbl val="0"/>
      </c:catAx>
      <c:valAx>
        <c:axId val="1299668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754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19</c:v>
                </c:pt>
                <c:pt idx="1">
                  <c:v>9.5</c:v>
                </c:pt>
                <c:pt idx="2">
                  <c:v>42.9</c:v>
                </c:pt>
                <c:pt idx="3">
                  <c:v>28.6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82-4A3E-AEED-F52BC0E444D8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CD82-4A3E-AEED-F52BC0E444D8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CD82-4A3E-AEED-F52BC0E444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74991"/>
        <c:axId val="1299681231"/>
        <c:axId val="0"/>
      </c:bar3DChart>
      <c:catAx>
        <c:axId val="1299674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81231"/>
        <c:crosses val="autoZero"/>
        <c:auto val="1"/>
        <c:lblAlgn val="ctr"/>
        <c:lblOffset val="100"/>
        <c:noMultiLvlLbl val="0"/>
      </c:catAx>
      <c:valAx>
        <c:axId val="129968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74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38.1</c:v>
                </c:pt>
                <c:pt idx="1">
                  <c:v>38.1</c:v>
                </c:pt>
                <c:pt idx="2">
                  <c:v>14.3</c:v>
                </c:pt>
                <c:pt idx="3">
                  <c:v>9.5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2-4906-A0B3-722AF34F1D0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B752-4906-A0B3-722AF34F1D0A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B752-4906-A0B3-722AF34F1D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58767"/>
        <c:axId val="1299669583"/>
        <c:axId val="0"/>
      </c:bar3DChart>
      <c:catAx>
        <c:axId val="1299658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69583"/>
        <c:crosses val="autoZero"/>
        <c:auto val="1"/>
        <c:lblAlgn val="ctr"/>
        <c:lblOffset val="100"/>
        <c:noMultiLvlLbl val="0"/>
      </c:catAx>
      <c:valAx>
        <c:axId val="12996695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587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Adekvatnost tehnologije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4.8</c:v>
                </c:pt>
                <c:pt idx="2">
                  <c:v>9.5</c:v>
                </c:pt>
                <c:pt idx="3">
                  <c:v>52.4</c:v>
                </c:pt>
                <c:pt idx="4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6D-48D7-B2D3-2D2E0E2E8788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B36D-48D7-B2D3-2D2E0E2E8788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B36D-48D7-B2D3-2D2E0E2E87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243039"/>
        <c:axId val="1299245119"/>
        <c:axId val="0"/>
      </c:bar3DChart>
      <c:catAx>
        <c:axId val="1299243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245119"/>
        <c:crosses val="autoZero"/>
        <c:auto val="1"/>
        <c:lblAlgn val="ctr"/>
        <c:lblOffset val="100"/>
        <c:noMultiLvlLbl val="0"/>
      </c:catAx>
      <c:valAx>
        <c:axId val="1299245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243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28.6</c:v>
                </c:pt>
                <c:pt idx="3">
                  <c:v>42.9</c:v>
                </c:pt>
                <c:pt idx="4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E2-41F1-921C-911036F8ACE8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5AE2-41F1-921C-911036F8ACE8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5AE2-41F1-921C-911036F8ACE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62511"/>
        <c:axId val="1299689551"/>
        <c:axId val="0"/>
      </c:bar3DChart>
      <c:catAx>
        <c:axId val="1299662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89551"/>
        <c:crosses val="autoZero"/>
        <c:auto val="1"/>
        <c:lblAlgn val="ctr"/>
        <c:lblOffset val="100"/>
        <c:noMultiLvlLbl val="0"/>
      </c:catAx>
      <c:valAx>
        <c:axId val="1299689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62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9.5</c:v>
                </c:pt>
                <c:pt idx="2">
                  <c:v>14.3</c:v>
                </c:pt>
                <c:pt idx="3">
                  <c:v>28.6</c:v>
                </c:pt>
                <c:pt idx="4">
                  <c:v>47.6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93-428A-8F3F-16B4E57322C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4593-428A-8F3F-16B4E57322C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4593-428A-8F3F-16B4E57322C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99786639"/>
        <c:axId val="1199787471"/>
        <c:axId val="0"/>
      </c:bar3DChart>
      <c:catAx>
        <c:axId val="1199786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99787471"/>
        <c:crosses val="autoZero"/>
        <c:auto val="1"/>
        <c:lblAlgn val="ctr"/>
        <c:lblOffset val="100"/>
        <c:noMultiLvlLbl val="0"/>
      </c:catAx>
      <c:valAx>
        <c:axId val="119978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997866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4.8</c:v>
                </c:pt>
                <c:pt idx="2">
                  <c:v>14.3</c:v>
                </c:pt>
                <c:pt idx="3">
                  <c:v>33.299999999999997</c:v>
                </c:pt>
                <c:pt idx="4">
                  <c:v>47.6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14-4469-A60B-3E31F8952735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7214-4469-A60B-3E31F8952735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7214-4469-A60B-3E31F895273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59599"/>
        <c:axId val="1299662095"/>
        <c:axId val="0"/>
      </c:bar3DChart>
      <c:catAx>
        <c:axId val="1299659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62095"/>
        <c:crosses val="autoZero"/>
        <c:auto val="1"/>
        <c:lblAlgn val="ctr"/>
        <c:lblOffset val="100"/>
        <c:noMultiLvlLbl val="0"/>
      </c:catAx>
      <c:valAx>
        <c:axId val="1299662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595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0-654C-4D33-A51F-C3897CF65A5F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654C-4D33-A51F-C3897CF65A5F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28.6</c:v>
                </c:pt>
                <c:pt idx="3">
                  <c:v>57.1</c:v>
                </c:pt>
                <c:pt idx="4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4C-4D33-A51F-C3897CF65A5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67503"/>
        <c:axId val="1299667919"/>
        <c:axId val="0"/>
      </c:bar3DChart>
      <c:catAx>
        <c:axId val="1299667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67919"/>
        <c:crosses val="autoZero"/>
        <c:auto val="1"/>
        <c:lblAlgn val="ctr"/>
        <c:lblOffset val="100"/>
        <c:noMultiLvlLbl val="0"/>
      </c:catAx>
      <c:valAx>
        <c:axId val="1299667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67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 smtClean="0"/>
              <a:t>Tehničke poteškoće frustriraju</a:t>
            </a:r>
            <a:endParaRPr lang="hr-H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28.6</c:v>
                </c:pt>
                <c:pt idx="2">
                  <c:v>28.6</c:v>
                </c:pt>
                <c:pt idx="3">
                  <c:v>28.6</c:v>
                </c:pt>
                <c:pt idx="4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DB-49DA-9E6D-93B32B45DAE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B7DB-49DA-9E6D-93B32B45DAE2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B7DB-49DA-9E6D-93B32B45DAE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99799119"/>
        <c:axId val="1199796623"/>
        <c:axId val="0"/>
      </c:bar3DChart>
      <c:catAx>
        <c:axId val="1199799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99796623"/>
        <c:crosses val="autoZero"/>
        <c:auto val="1"/>
        <c:lblAlgn val="ctr"/>
        <c:lblOffset val="100"/>
        <c:noMultiLvlLbl val="0"/>
      </c:catAx>
      <c:valAx>
        <c:axId val="11997966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99799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 smtClean="0"/>
              <a:t>Zadaci su primjereni  vremenu za rješavanje</a:t>
            </a:r>
            <a:endParaRPr lang="hr-H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4.8</c:v>
                </c:pt>
                <c:pt idx="3">
                  <c:v>38.1</c:v>
                </c:pt>
                <c:pt idx="4">
                  <c:v>57.1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01-4F1B-9613-F6CF49FB5C5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F501-4F1B-9613-F6CF49FB5C5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F501-4F1B-9613-F6CF49FB5C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29850863"/>
        <c:axId val="1129854191"/>
        <c:axId val="0"/>
      </c:bar3DChart>
      <c:catAx>
        <c:axId val="1129850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29854191"/>
        <c:crosses val="autoZero"/>
        <c:auto val="1"/>
        <c:lblAlgn val="ctr"/>
        <c:lblOffset val="100"/>
        <c:noMultiLvlLbl val="0"/>
      </c:catAx>
      <c:valAx>
        <c:axId val="1129854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298508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 smtClean="0"/>
              <a:t>Većina učenika je aktivna</a:t>
            </a:r>
            <a:endParaRPr lang="hr-H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9.5</c:v>
                </c:pt>
                <c:pt idx="2">
                  <c:v>52.4</c:v>
                </c:pt>
                <c:pt idx="3">
                  <c:v>38.1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61-40A5-854C-B8ACD54C3A6C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0D61-40A5-854C-B8ACD54C3A6C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0D61-40A5-854C-B8ACD54C3A6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99791215"/>
        <c:axId val="1199793711"/>
        <c:axId val="0"/>
      </c:bar3DChart>
      <c:catAx>
        <c:axId val="1199791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99793711"/>
        <c:crosses val="autoZero"/>
        <c:auto val="1"/>
        <c:lblAlgn val="ctr"/>
        <c:lblOffset val="100"/>
        <c:noMultiLvlLbl val="0"/>
      </c:catAx>
      <c:valAx>
        <c:axId val="11997937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99791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 smtClean="0"/>
              <a:t>Više vremena za pripremu</a:t>
            </a:r>
            <a:endParaRPr lang="hr-H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4.8</c:v>
                </c:pt>
                <c:pt idx="3">
                  <c:v>3.33</c:v>
                </c:pt>
                <c:pt idx="4">
                  <c:v>61.9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E1-41C3-B727-987EA29EA049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41E1-41C3-B727-987EA29EA049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41E1-41C3-B727-987EA29EA0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77071"/>
        <c:axId val="1299682063"/>
        <c:axId val="0"/>
      </c:bar3DChart>
      <c:catAx>
        <c:axId val="1299677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82063"/>
        <c:crosses val="autoZero"/>
        <c:auto val="1"/>
        <c:lblAlgn val="ctr"/>
        <c:lblOffset val="100"/>
        <c:noMultiLvlLbl val="0"/>
      </c:catAx>
      <c:valAx>
        <c:axId val="1299682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77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41187012872756068"/>
          <c:y val="0.93405475421618844"/>
          <c:w val="9.0068822656690514E-2"/>
          <c:h val="6.59452457838115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dirty="0" smtClean="0"/>
              <a:t>Lako praćenje napretka</a:t>
            </a:r>
            <a:endParaRPr lang="hr-H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19</c:v>
                </c:pt>
                <c:pt idx="1">
                  <c:v>19</c:v>
                </c:pt>
                <c:pt idx="2">
                  <c:v>33.299999999999997</c:v>
                </c:pt>
                <c:pt idx="3">
                  <c:v>23.8</c:v>
                </c:pt>
                <c:pt idx="4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B3-485A-8F50-0D7BB5D665A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D7B3-485A-8F50-0D7BB5D665A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D7B3-485A-8F50-0D7BB5D665A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681647"/>
        <c:axId val="1299668335"/>
        <c:axId val="0"/>
      </c:bar3DChart>
      <c:catAx>
        <c:axId val="1299681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68335"/>
        <c:crosses val="autoZero"/>
        <c:auto val="1"/>
        <c:lblAlgn val="ctr"/>
        <c:lblOffset val="100"/>
        <c:noMultiLvlLbl val="0"/>
      </c:catAx>
      <c:valAx>
        <c:axId val="1299668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681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4.8</c:v>
                </c:pt>
                <c:pt idx="1">
                  <c:v>19</c:v>
                </c:pt>
                <c:pt idx="2">
                  <c:v>61.9</c:v>
                </c:pt>
                <c:pt idx="3">
                  <c:v>14.3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E0-4CDE-98AE-D8ECA992BDF1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3AE0-4CDE-98AE-D8ECA992BDF1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3AE0-4CDE-98AE-D8ECA992B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53882959"/>
        <c:axId val="1253873391"/>
        <c:axId val="0"/>
      </c:bar3DChart>
      <c:catAx>
        <c:axId val="1253882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53873391"/>
        <c:crosses val="autoZero"/>
        <c:auto val="1"/>
        <c:lblAlgn val="ctr"/>
        <c:lblOffset val="100"/>
        <c:noMultiLvlLbl val="0"/>
      </c:catAx>
      <c:valAx>
        <c:axId val="1253873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53882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9.5</c:v>
                </c:pt>
                <c:pt idx="1">
                  <c:v>28.6</c:v>
                </c:pt>
                <c:pt idx="2">
                  <c:v>52.4</c:v>
                </c:pt>
                <c:pt idx="3">
                  <c:v>9.5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45-4DE6-8454-3C42F26FD41F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C145-4DE6-8454-3C42F26FD41F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List1!$D$2:$D$6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C145-4DE6-8454-3C42F26FD4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9234303"/>
        <c:axId val="1299234719"/>
        <c:axId val="0"/>
      </c:bar3DChart>
      <c:catAx>
        <c:axId val="1299234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234719"/>
        <c:crosses val="autoZero"/>
        <c:auto val="1"/>
        <c:lblAlgn val="ctr"/>
        <c:lblOffset val="100"/>
        <c:noMultiLvlLbl val="0"/>
      </c:catAx>
      <c:valAx>
        <c:axId val="1299234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99234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10001" y="1001487"/>
            <a:ext cx="10572000" cy="3418712"/>
          </a:xfrm>
        </p:spPr>
        <p:txBody>
          <a:bodyPr/>
          <a:lstStyle/>
          <a:p>
            <a:r>
              <a:rPr lang="hr-HR" dirty="0"/>
              <a:t>NASTAVA NA DALJINU </a:t>
            </a:r>
            <a:br>
              <a:rPr lang="hr-HR" dirty="0"/>
            </a:br>
            <a:r>
              <a:rPr lang="hr-HR" sz="4000" dirty="0"/>
              <a:t>Stavovi i mišljenja </a:t>
            </a:r>
            <a:r>
              <a:rPr lang="hr-HR" sz="4000" dirty="0" smtClean="0"/>
              <a:t>NASTAVNIKA </a:t>
            </a:r>
            <a:r>
              <a:rPr lang="hr-HR" sz="4000" dirty="0"/>
              <a:t>povezani sa situacijom COVID-19  i </a:t>
            </a:r>
            <a:r>
              <a:rPr lang="hr-HR" sz="4000" dirty="0" smtClean="0"/>
              <a:t>nastavom </a:t>
            </a:r>
            <a:r>
              <a:rPr lang="hr-HR" sz="4000" dirty="0"/>
              <a:t>na daljinu na kraju </a:t>
            </a:r>
            <a:r>
              <a:rPr lang="hr-HR" sz="4000" dirty="0" smtClean="0"/>
              <a:t/>
            </a:r>
            <a:br>
              <a:rPr lang="hr-HR" sz="4000" dirty="0" smtClean="0"/>
            </a:br>
            <a:r>
              <a:rPr lang="hr-HR" sz="4000" dirty="0" smtClean="0"/>
              <a:t>nastavne </a:t>
            </a:r>
            <a:r>
              <a:rPr lang="hr-HR" sz="4000" dirty="0"/>
              <a:t>godine 2019./20.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Za 9. sjednicu UV pripremila Gordana </a:t>
            </a:r>
            <a:r>
              <a:rPr lang="hr-HR" dirty="0" err="1" smtClean="0"/>
              <a:t>Trakoštanec</a:t>
            </a:r>
            <a:r>
              <a:rPr lang="hr-HR" dirty="0" smtClean="0"/>
              <a:t>, prof. pedagogije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89059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810000" y="217715"/>
            <a:ext cx="10571998" cy="1417638"/>
          </a:xfrm>
        </p:spPr>
        <p:txBody>
          <a:bodyPr/>
          <a:lstStyle/>
          <a:p>
            <a:r>
              <a:rPr lang="hr-HR" sz="1800" dirty="0"/>
              <a:t>1 - Uopće se ne slažem </a:t>
            </a:r>
            <a:br>
              <a:rPr lang="hr-HR" sz="1800" dirty="0"/>
            </a:br>
            <a:r>
              <a:rPr lang="hr-HR" sz="1800" dirty="0"/>
              <a:t>2 - Uglavnom se ne slažem </a:t>
            </a:r>
            <a:br>
              <a:rPr lang="hr-HR" sz="1800" dirty="0"/>
            </a:br>
            <a:r>
              <a:rPr lang="hr-HR" sz="1800" dirty="0"/>
              <a:t>3 - Djelomično se slažem</a:t>
            </a:r>
            <a:br>
              <a:rPr lang="hr-HR" sz="1800" dirty="0"/>
            </a:br>
            <a:r>
              <a:rPr lang="hr-HR" sz="1800" dirty="0"/>
              <a:t>4 - Uglavnom se slažem </a:t>
            </a:r>
            <a:br>
              <a:rPr lang="hr-HR" sz="1800" dirty="0"/>
            </a:br>
            <a:r>
              <a:rPr lang="hr-HR" sz="1800" dirty="0"/>
              <a:t>5 - U potpunosti se slažem</a:t>
            </a:r>
          </a:p>
        </p:txBody>
      </p:sp>
      <p:sp>
        <p:nvSpPr>
          <p:cNvPr id="6" name="Rezervirano mjesto teksta 5"/>
          <p:cNvSpPr>
            <a:spLocks noGrp="1"/>
          </p:cNvSpPr>
          <p:nvPr>
            <p:ph type="body" idx="1"/>
          </p:nvPr>
        </p:nvSpPr>
        <p:spPr>
          <a:xfrm>
            <a:off x="257379" y="2155190"/>
            <a:ext cx="5189857" cy="576262"/>
          </a:xfrm>
        </p:spPr>
        <p:txBody>
          <a:bodyPr/>
          <a:lstStyle/>
          <a:p>
            <a:r>
              <a:rPr lang="pl-PL" b="1" dirty="0"/>
              <a:t>Z</a:t>
            </a:r>
            <a:r>
              <a:rPr lang="pl-PL" b="1" dirty="0" smtClean="0"/>
              <a:t>adovoljan/na </a:t>
            </a:r>
            <a:r>
              <a:rPr lang="pl-PL" b="1" dirty="0"/>
              <a:t>sam podrškom i uputama koje dobivam od Ministarstva.</a:t>
            </a:r>
            <a:endParaRPr lang="hr-HR" b="1" dirty="0"/>
          </a:p>
        </p:txBody>
      </p:sp>
      <p:graphicFrame>
        <p:nvGraphicFramePr>
          <p:cNvPr id="12" name="Rezervirano mjesto sadržaja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61401708"/>
              </p:ext>
            </p:extLst>
          </p:nvPr>
        </p:nvGraphicFramePr>
        <p:xfrm>
          <a:off x="396377" y="3116898"/>
          <a:ext cx="5189537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zervirano mjesto teksta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b="1" dirty="0"/>
              <a:t>Z</a:t>
            </a:r>
            <a:r>
              <a:rPr lang="pl-PL" b="1" dirty="0" smtClean="0"/>
              <a:t>adovoljna/na </a:t>
            </a:r>
            <a:r>
              <a:rPr lang="pl-PL" b="1" dirty="0"/>
              <a:t>sam podrškom koju dobivam od nadležne Agencije </a:t>
            </a:r>
            <a:endParaRPr lang="hr-HR" b="1" dirty="0"/>
          </a:p>
        </p:txBody>
      </p:sp>
      <p:graphicFrame>
        <p:nvGraphicFramePr>
          <p:cNvPr id="15" name="Rezervirano mjesto sadržaja 1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92408442"/>
              </p:ext>
            </p:extLst>
          </p:nvPr>
        </p:nvGraphicFramePr>
        <p:xfrm>
          <a:off x="6187698" y="2916601"/>
          <a:ext cx="5194300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06814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0000" y="0"/>
            <a:ext cx="10571998" cy="1417638"/>
          </a:xfrm>
        </p:spPr>
        <p:txBody>
          <a:bodyPr/>
          <a:lstStyle/>
          <a:p>
            <a:r>
              <a:rPr lang="hr-HR" sz="1800" dirty="0"/>
              <a:t>1 - Uopće se ne slažem </a:t>
            </a:r>
            <a:br>
              <a:rPr lang="hr-HR" sz="1800" dirty="0"/>
            </a:br>
            <a:r>
              <a:rPr lang="hr-HR" sz="1800" dirty="0"/>
              <a:t>2 - Uglavnom se ne slažem </a:t>
            </a:r>
            <a:br>
              <a:rPr lang="hr-HR" sz="1800" dirty="0"/>
            </a:br>
            <a:r>
              <a:rPr lang="hr-HR" sz="1800" dirty="0"/>
              <a:t>3 - Djelomično se slažem</a:t>
            </a:r>
            <a:br>
              <a:rPr lang="hr-HR" sz="1800" dirty="0"/>
            </a:br>
            <a:r>
              <a:rPr lang="hr-HR" sz="1800" dirty="0"/>
              <a:t>4 - Uglavnom se slažem </a:t>
            </a:r>
            <a:br>
              <a:rPr lang="hr-HR" sz="1800" dirty="0"/>
            </a:br>
            <a:r>
              <a:rPr lang="hr-HR" sz="1800" dirty="0"/>
              <a:t>5 - U potpunosti se slažem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b="1" dirty="0"/>
              <a:t> </a:t>
            </a:r>
            <a:r>
              <a:rPr lang="pl-PL" b="1" dirty="0" smtClean="0"/>
              <a:t>Zadovoljan/na </a:t>
            </a:r>
            <a:r>
              <a:rPr lang="pl-PL" b="1" dirty="0"/>
              <a:t>sam tehničkom podrškom koju dobivam od svoje škole.</a:t>
            </a:r>
            <a:endParaRPr lang="hr-HR" b="1" dirty="0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36717810"/>
              </p:ext>
            </p:extLst>
          </p:nvPr>
        </p:nvGraphicFramePr>
        <p:xfrm>
          <a:off x="239623" y="3299778"/>
          <a:ext cx="5189537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b="1" dirty="0"/>
              <a:t>S</a:t>
            </a:r>
            <a:r>
              <a:rPr lang="hr-HR" b="1" dirty="0" smtClean="0"/>
              <a:t> </a:t>
            </a:r>
            <a:r>
              <a:rPr lang="hr-HR" b="1" dirty="0"/>
              <a:t>kolegama/</a:t>
            </a:r>
            <a:r>
              <a:rPr lang="hr-HR" b="1" dirty="0" err="1"/>
              <a:t>icama</a:t>
            </a:r>
            <a:r>
              <a:rPr lang="hr-HR" b="1" dirty="0"/>
              <a:t> </a:t>
            </a:r>
            <a:r>
              <a:rPr lang="hr-HR" b="1" dirty="0" err="1"/>
              <a:t>sustručnjacima</a:t>
            </a:r>
            <a:r>
              <a:rPr lang="hr-HR" b="1" dirty="0"/>
              <a:t> redovito komuniciram i dijelim zadatke.</a:t>
            </a:r>
          </a:p>
        </p:txBody>
      </p:sp>
      <p:graphicFrame>
        <p:nvGraphicFramePr>
          <p:cNvPr id="12" name="Rezervirano mjesto sadržaja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010175357"/>
              </p:ext>
            </p:extLst>
          </p:nvPr>
        </p:nvGraphicFramePr>
        <p:xfrm>
          <a:off x="6187698" y="3299778"/>
          <a:ext cx="5194300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74603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9559" y="147636"/>
            <a:ext cx="10571998" cy="1417638"/>
          </a:xfrm>
        </p:spPr>
        <p:txBody>
          <a:bodyPr/>
          <a:lstStyle/>
          <a:p>
            <a:r>
              <a:rPr lang="hr-HR" sz="1800" dirty="0"/>
              <a:t>1 - Uopće se ne slažem </a:t>
            </a:r>
            <a:br>
              <a:rPr lang="hr-HR" sz="1800" dirty="0"/>
            </a:br>
            <a:r>
              <a:rPr lang="hr-HR" sz="1800" dirty="0"/>
              <a:t>2 - Uglavnom se ne slažem </a:t>
            </a:r>
            <a:br>
              <a:rPr lang="hr-HR" sz="1800" dirty="0"/>
            </a:br>
            <a:r>
              <a:rPr lang="hr-HR" sz="1800" dirty="0"/>
              <a:t>3 - Djelomično se slažem</a:t>
            </a:r>
            <a:br>
              <a:rPr lang="hr-HR" sz="1800" dirty="0"/>
            </a:br>
            <a:r>
              <a:rPr lang="hr-HR" sz="1800" dirty="0"/>
              <a:t>4 - Uglavnom se slažem </a:t>
            </a:r>
            <a:br>
              <a:rPr lang="hr-HR" sz="1800" dirty="0"/>
            </a:br>
            <a:r>
              <a:rPr lang="hr-HR" sz="1800" dirty="0"/>
              <a:t>5 - U potpunosti se slažem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1" dirty="0"/>
              <a:t>R</a:t>
            </a:r>
            <a:r>
              <a:rPr lang="hr-HR" b="1" dirty="0" smtClean="0"/>
              <a:t>edovito </a:t>
            </a:r>
            <a:r>
              <a:rPr lang="hr-HR" b="1" dirty="0"/>
              <a:t>dajem povratnu informaciju učenicima.</a:t>
            </a:r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41323966"/>
              </p:ext>
            </p:extLst>
          </p:nvPr>
        </p:nvGraphicFramePr>
        <p:xfrm>
          <a:off x="283166" y="3360738"/>
          <a:ext cx="5189537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586574" cy="576262"/>
          </a:xfrm>
        </p:spPr>
        <p:txBody>
          <a:bodyPr/>
          <a:lstStyle/>
          <a:p>
            <a:r>
              <a:rPr lang="hr-HR" dirty="0"/>
              <a:t> </a:t>
            </a:r>
            <a:r>
              <a:rPr lang="hr-HR" b="1" dirty="0"/>
              <a:t>I</a:t>
            </a:r>
            <a:r>
              <a:rPr lang="hr-HR" b="1" dirty="0" smtClean="0"/>
              <a:t>mam </a:t>
            </a:r>
            <a:r>
              <a:rPr lang="hr-HR" b="1" dirty="0"/>
              <a:t>osjećaj da lako mogu pratiti sudjelovanje učenika u online okruženju.</a:t>
            </a:r>
          </a:p>
        </p:txBody>
      </p:sp>
      <p:graphicFrame>
        <p:nvGraphicFramePr>
          <p:cNvPr id="12" name="Rezervirano mjesto sadržaja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55667368"/>
              </p:ext>
            </p:extLst>
          </p:nvPr>
        </p:nvGraphicFramePr>
        <p:xfrm>
          <a:off x="6301287" y="3360738"/>
          <a:ext cx="5194300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00736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0000" y="95385"/>
            <a:ext cx="10571998" cy="1530849"/>
          </a:xfrm>
        </p:spPr>
        <p:txBody>
          <a:bodyPr/>
          <a:lstStyle/>
          <a:p>
            <a:r>
              <a:rPr lang="hr-HR" sz="1800" dirty="0"/>
              <a:t>1 - Uopće se ne slažem </a:t>
            </a:r>
            <a:br>
              <a:rPr lang="hr-HR" sz="1800" dirty="0"/>
            </a:br>
            <a:r>
              <a:rPr lang="hr-HR" sz="1800" dirty="0"/>
              <a:t>2 - Uglavnom se ne slažem </a:t>
            </a:r>
            <a:br>
              <a:rPr lang="hr-HR" sz="1800" dirty="0"/>
            </a:br>
            <a:r>
              <a:rPr lang="hr-HR" sz="1800" dirty="0"/>
              <a:t>3 - Djelomično se slažem</a:t>
            </a:r>
            <a:br>
              <a:rPr lang="hr-HR" sz="1800" dirty="0"/>
            </a:br>
            <a:r>
              <a:rPr lang="hr-HR" sz="1800" dirty="0"/>
              <a:t>4 - Uglavnom se slažem </a:t>
            </a:r>
            <a:br>
              <a:rPr lang="hr-HR" sz="1800" dirty="0"/>
            </a:br>
            <a:r>
              <a:rPr lang="hr-HR" sz="1800" dirty="0"/>
              <a:t>5 - U potpunosti se slažem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1" dirty="0"/>
              <a:t>N</a:t>
            </a:r>
            <a:r>
              <a:rPr lang="hr-HR" b="1" dirty="0" smtClean="0"/>
              <a:t>a </a:t>
            </a:r>
            <a:r>
              <a:rPr lang="hr-HR" b="1" dirty="0"/>
              <a:t>kraju dana podučavanja u online okruženju osjećam se iscrpljeno.</a:t>
            </a:r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63623447"/>
              </p:ext>
            </p:extLst>
          </p:nvPr>
        </p:nvGraphicFramePr>
        <p:xfrm>
          <a:off x="448628" y="3299778"/>
          <a:ext cx="5189537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b="1" dirty="0"/>
              <a:t>O</a:t>
            </a:r>
            <a:r>
              <a:rPr lang="hr-HR" b="1" dirty="0" smtClean="0"/>
              <a:t>nline </a:t>
            </a:r>
            <a:r>
              <a:rPr lang="hr-HR" b="1" dirty="0"/>
              <a:t>nastava mi izaziva dodatan stres.</a:t>
            </a:r>
          </a:p>
        </p:txBody>
      </p:sp>
      <p:graphicFrame>
        <p:nvGraphicFramePr>
          <p:cNvPr id="12" name="Rezervirano mjesto sadržaja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21861696"/>
              </p:ext>
            </p:extLst>
          </p:nvPr>
        </p:nvGraphicFramePr>
        <p:xfrm>
          <a:off x="6344829" y="3299778"/>
          <a:ext cx="5194300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66566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18586" y="252139"/>
            <a:ext cx="10571998" cy="1417638"/>
          </a:xfrm>
        </p:spPr>
        <p:txBody>
          <a:bodyPr/>
          <a:lstStyle/>
          <a:p>
            <a:r>
              <a:rPr lang="hr-HR" sz="1800" dirty="0"/>
              <a:t>1 - Uopće se ne slažem </a:t>
            </a:r>
            <a:br>
              <a:rPr lang="hr-HR" sz="1800" dirty="0"/>
            </a:br>
            <a:r>
              <a:rPr lang="hr-HR" sz="1800" dirty="0"/>
              <a:t>2 - Uglavnom se ne slažem </a:t>
            </a:r>
            <a:br>
              <a:rPr lang="hr-HR" sz="1800" dirty="0"/>
            </a:br>
            <a:r>
              <a:rPr lang="hr-HR" sz="1800" dirty="0"/>
              <a:t>3 - Djelomično se slažem</a:t>
            </a:r>
            <a:br>
              <a:rPr lang="hr-HR" sz="1800" dirty="0"/>
            </a:br>
            <a:r>
              <a:rPr lang="hr-HR" sz="1800" dirty="0"/>
              <a:t>4 - Uglavnom se slažem </a:t>
            </a:r>
            <a:br>
              <a:rPr lang="hr-HR" sz="1800" dirty="0"/>
            </a:br>
            <a:r>
              <a:rPr lang="hr-HR" sz="1800" dirty="0"/>
              <a:t>5 - U potpunosti se slažem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b="1" dirty="0"/>
              <a:t>U</a:t>
            </a:r>
            <a:r>
              <a:rPr lang="pl-PL" b="1" dirty="0" smtClean="0"/>
              <a:t>čenici </a:t>
            </a:r>
            <a:r>
              <a:rPr lang="pl-PL" b="1" dirty="0"/>
              <a:t>mi se obraćaju za pomoć kada im nešto nije jasno.</a:t>
            </a:r>
            <a:endParaRPr lang="hr-HR" b="1" dirty="0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47680477"/>
              </p:ext>
            </p:extLst>
          </p:nvPr>
        </p:nvGraphicFramePr>
        <p:xfrm>
          <a:off x="396377" y="3256235"/>
          <a:ext cx="5189537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873956" cy="576262"/>
          </a:xfrm>
        </p:spPr>
        <p:txBody>
          <a:bodyPr/>
          <a:lstStyle/>
          <a:p>
            <a:r>
              <a:rPr lang="hr-HR" b="1" dirty="0"/>
              <a:t>U</a:t>
            </a:r>
            <a:r>
              <a:rPr lang="hr-HR" b="1" dirty="0" smtClean="0"/>
              <a:t>spijevam </a:t>
            </a:r>
            <a:r>
              <a:rPr lang="hr-HR" b="1" dirty="0"/>
              <a:t>učinkovito upravljati vremenom i ispuniti ono što sam si zadao/la na vrijeme.</a:t>
            </a:r>
          </a:p>
        </p:txBody>
      </p:sp>
      <p:graphicFrame>
        <p:nvGraphicFramePr>
          <p:cNvPr id="12" name="Rezervirano mjesto sadržaja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368532969"/>
              </p:ext>
            </p:extLst>
          </p:nvPr>
        </p:nvGraphicFramePr>
        <p:xfrm>
          <a:off x="6431915" y="3256235"/>
          <a:ext cx="5194300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99172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0000" y="104502"/>
            <a:ext cx="10571998" cy="1417638"/>
          </a:xfrm>
        </p:spPr>
        <p:txBody>
          <a:bodyPr/>
          <a:lstStyle/>
          <a:p>
            <a:r>
              <a:rPr lang="hr-HR" sz="1800" dirty="0"/>
              <a:t>1 - Uopće se ne slažem </a:t>
            </a:r>
            <a:br>
              <a:rPr lang="hr-HR" sz="1800" dirty="0"/>
            </a:br>
            <a:r>
              <a:rPr lang="hr-HR" sz="1800" dirty="0"/>
              <a:t>2 - Uglavnom se ne slažem </a:t>
            </a:r>
            <a:br>
              <a:rPr lang="hr-HR" sz="1800" dirty="0"/>
            </a:br>
            <a:r>
              <a:rPr lang="hr-HR" sz="1800" dirty="0"/>
              <a:t>3 - Djelomično se slažem</a:t>
            </a:r>
            <a:br>
              <a:rPr lang="hr-HR" sz="1800" dirty="0"/>
            </a:br>
            <a:r>
              <a:rPr lang="hr-HR" sz="1800" dirty="0"/>
              <a:t>4 - Uglavnom se slažem </a:t>
            </a:r>
            <a:br>
              <a:rPr lang="hr-HR" sz="1800" dirty="0"/>
            </a:br>
            <a:r>
              <a:rPr lang="hr-HR" sz="1800" dirty="0"/>
              <a:t>5 - U potpunosti se slažem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1" dirty="0"/>
              <a:t>R</a:t>
            </a:r>
            <a:r>
              <a:rPr lang="hr-HR" b="1" dirty="0" smtClean="0"/>
              <a:t>oditelji </a:t>
            </a:r>
            <a:r>
              <a:rPr lang="hr-HR" b="1" dirty="0"/>
              <a:t>učenika vrlo često pohvaljuju moj rad u online nastavi.</a:t>
            </a:r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08332242"/>
              </p:ext>
            </p:extLst>
          </p:nvPr>
        </p:nvGraphicFramePr>
        <p:xfrm>
          <a:off x="326708" y="3508374"/>
          <a:ext cx="5189537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b="1" dirty="0"/>
              <a:t>V</a:t>
            </a:r>
            <a:r>
              <a:rPr lang="hr-HR" b="1" dirty="0" smtClean="0"/>
              <a:t>rlo </a:t>
            </a:r>
            <a:r>
              <a:rPr lang="hr-HR" b="1" dirty="0"/>
              <a:t>često se susrećem s kritikama roditelja na moj rad u online nastavi.</a:t>
            </a:r>
          </a:p>
        </p:txBody>
      </p:sp>
      <p:graphicFrame>
        <p:nvGraphicFramePr>
          <p:cNvPr id="12" name="Rezervirano mjesto sadržaja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414705691"/>
              </p:ext>
            </p:extLst>
          </p:nvPr>
        </p:nvGraphicFramePr>
        <p:xfrm>
          <a:off x="6266453" y="3508374"/>
          <a:ext cx="5194300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6008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71810" y="208596"/>
            <a:ext cx="10571998" cy="1417638"/>
          </a:xfrm>
        </p:spPr>
        <p:txBody>
          <a:bodyPr/>
          <a:lstStyle/>
          <a:p>
            <a:r>
              <a:rPr lang="hr-HR" sz="1800" dirty="0"/>
              <a:t>1 - Uopće se ne slažem </a:t>
            </a:r>
            <a:br>
              <a:rPr lang="hr-HR" sz="1800" dirty="0"/>
            </a:br>
            <a:r>
              <a:rPr lang="hr-HR" sz="1800" dirty="0"/>
              <a:t>2 - Uglavnom se ne slažem </a:t>
            </a:r>
            <a:br>
              <a:rPr lang="hr-HR" sz="1800" dirty="0"/>
            </a:br>
            <a:r>
              <a:rPr lang="hr-HR" sz="1800" dirty="0"/>
              <a:t>3 - Djelomično se slažem</a:t>
            </a:r>
            <a:br>
              <a:rPr lang="hr-HR" sz="1800" dirty="0"/>
            </a:br>
            <a:r>
              <a:rPr lang="hr-HR" sz="1800" dirty="0"/>
              <a:t>4 - Uglavnom se slažem </a:t>
            </a:r>
            <a:br>
              <a:rPr lang="hr-HR" sz="1800" dirty="0"/>
            </a:br>
            <a:r>
              <a:rPr lang="hr-HR" sz="1800" dirty="0"/>
              <a:t>5 - U potpunosti se slažem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b="1" dirty="0"/>
              <a:t>Z</a:t>
            </a:r>
            <a:r>
              <a:rPr lang="pl-PL" b="1" dirty="0" smtClean="0"/>
              <a:t>adovoljan/na </a:t>
            </a:r>
            <a:r>
              <a:rPr lang="pl-PL" b="1" dirty="0"/>
              <a:t>sam kako smo se u školi organizirali oko online nastave.</a:t>
            </a:r>
            <a:endParaRPr lang="hr-HR" b="1" dirty="0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85641352"/>
              </p:ext>
            </p:extLst>
          </p:nvPr>
        </p:nvGraphicFramePr>
        <p:xfrm>
          <a:off x="544422" y="3299778"/>
          <a:ext cx="5189537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004585" y="2174875"/>
            <a:ext cx="6082913" cy="576262"/>
          </a:xfrm>
        </p:spPr>
        <p:txBody>
          <a:bodyPr/>
          <a:lstStyle/>
          <a:p>
            <a:r>
              <a:rPr lang="hr-HR" b="1" dirty="0"/>
              <a:t>Z</a:t>
            </a:r>
            <a:r>
              <a:rPr lang="hr-HR" b="1" dirty="0" smtClean="0"/>
              <a:t>adovoljan/na </a:t>
            </a:r>
            <a:r>
              <a:rPr lang="hr-HR" b="1" dirty="0"/>
              <a:t>sam načinom kako ravnatelj/</a:t>
            </a:r>
            <a:r>
              <a:rPr lang="hr-HR" b="1" dirty="0" err="1"/>
              <a:t>ica</a:t>
            </a:r>
            <a:r>
              <a:rPr lang="hr-HR" b="1" dirty="0"/>
              <a:t> moje škole upravlja ovom krizom.</a:t>
            </a:r>
          </a:p>
        </p:txBody>
      </p:sp>
      <p:graphicFrame>
        <p:nvGraphicFramePr>
          <p:cNvPr id="14" name="Rezervirano mjesto sadržaja 1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43176951"/>
              </p:ext>
            </p:extLst>
          </p:nvPr>
        </p:nvGraphicFramePr>
        <p:xfrm>
          <a:off x="6448891" y="3299778"/>
          <a:ext cx="5194300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1056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44711" y="278675"/>
            <a:ext cx="10571998" cy="1417638"/>
          </a:xfrm>
        </p:spPr>
        <p:txBody>
          <a:bodyPr/>
          <a:lstStyle/>
          <a:p>
            <a:r>
              <a:rPr lang="hr-HR" sz="1800" dirty="0"/>
              <a:t>1 - Uopće se ne slažem </a:t>
            </a:r>
            <a:br>
              <a:rPr lang="hr-HR" sz="1800" dirty="0"/>
            </a:br>
            <a:r>
              <a:rPr lang="hr-HR" sz="1800" dirty="0"/>
              <a:t>2 - Uglavnom se ne slažem </a:t>
            </a:r>
            <a:br>
              <a:rPr lang="hr-HR" sz="1800" dirty="0"/>
            </a:br>
            <a:r>
              <a:rPr lang="hr-HR" sz="1800" dirty="0"/>
              <a:t>3 - Djelomično se slažem</a:t>
            </a:r>
            <a:br>
              <a:rPr lang="hr-HR" sz="1800" dirty="0"/>
            </a:br>
            <a:r>
              <a:rPr lang="hr-HR" sz="1800" dirty="0"/>
              <a:t>4 - Uglavnom se slažem </a:t>
            </a:r>
            <a:br>
              <a:rPr lang="hr-HR" sz="1800" dirty="0"/>
            </a:br>
            <a:r>
              <a:rPr lang="hr-HR" sz="1800" dirty="0"/>
              <a:t>5 - U potpunosti se slažem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21919" y="2174875"/>
            <a:ext cx="5908791" cy="948463"/>
          </a:xfrm>
        </p:spPr>
        <p:txBody>
          <a:bodyPr/>
          <a:lstStyle/>
          <a:p>
            <a:r>
              <a:rPr lang="pl-PL" b="1" dirty="0"/>
              <a:t>Š</a:t>
            </a:r>
            <a:r>
              <a:rPr lang="pl-PL" b="1" dirty="0" smtClean="0"/>
              <a:t>kola </a:t>
            </a:r>
            <a:r>
              <a:rPr lang="pl-PL" b="1" dirty="0"/>
              <a:t>mi daje svu potrebnu podršku koja mi je potrebna za održavanje nastave u online okruženju.</a:t>
            </a:r>
            <a:endParaRPr lang="hr-HR" b="1" dirty="0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62140440"/>
              </p:ext>
            </p:extLst>
          </p:nvPr>
        </p:nvGraphicFramePr>
        <p:xfrm>
          <a:off x="257040" y="3534910"/>
          <a:ext cx="5189537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812996" cy="576262"/>
          </a:xfrm>
        </p:spPr>
        <p:txBody>
          <a:bodyPr/>
          <a:lstStyle/>
          <a:p>
            <a:r>
              <a:rPr lang="pl-PL" dirty="0"/>
              <a:t> </a:t>
            </a:r>
            <a:r>
              <a:rPr lang="pl-PL" b="1" dirty="0"/>
              <a:t>Kako biste ocjenom od 1 do 5 ocijenili provođenje online nastave u našoj školi? </a:t>
            </a:r>
            <a:r>
              <a:rPr lang="pl-PL" dirty="0"/>
              <a:t> </a:t>
            </a:r>
            <a:endParaRPr lang="hr-HR" b="1" dirty="0"/>
          </a:p>
        </p:txBody>
      </p:sp>
      <p:graphicFrame>
        <p:nvGraphicFramePr>
          <p:cNvPr id="12" name="Rezervirano mjesto sadržaja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32695122"/>
              </p:ext>
            </p:extLst>
          </p:nvPr>
        </p:nvGraphicFramePr>
        <p:xfrm>
          <a:off x="6249035" y="3508374"/>
          <a:ext cx="5194300" cy="310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94084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ZAKLJUČNA RAZMATRANJA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69966" y="2124892"/>
            <a:ext cx="11695611" cy="4571999"/>
          </a:xfrm>
        </p:spPr>
        <p:txBody>
          <a:bodyPr>
            <a:noAutofit/>
          </a:bodyPr>
          <a:lstStyle/>
          <a:p>
            <a:endParaRPr lang="hr-HR" sz="2000" dirty="0" smtClean="0"/>
          </a:p>
          <a:p>
            <a:endParaRPr lang="hr-HR" sz="2000" dirty="0"/>
          </a:p>
          <a:p>
            <a:endParaRPr lang="hr-HR" sz="2000" dirty="0" smtClean="0"/>
          </a:p>
          <a:p>
            <a:endParaRPr lang="hr-HR" sz="2000" dirty="0"/>
          </a:p>
          <a:p>
            <a:r>
              <a:rPr lang="hr-HR" sz="2000" dirty="0" smtClean="0"/>
              <a:t>Učitelji su uglavnom zadovoljni tehnologijom koju su koristili </a:t>
            </a:r>
            <a:r>
              <a:rPr lang="hr-HR" sz="2000" dirty="0"/>
              <a:t>za učenje na </a:t>
            </a:r>
            <a:r>
              <a:rPr lang="hr-HR" sz="2000" dirty="0" smtClean="0"/>
              <a:t>daljinu te online </a:t>
            </a:r>
            <a:r>
              <a:rPr lang="hr-HR" sz="2000" dirty="0"/>
              <a:t>podučavanje </a:t>
            </a:r>
            <a:r>
              <a:rPr lang="hr-HR" sz="2000" dirty="0" smtClean="0"/>
              <a:t>nije bilo </a:t>
            </a:r>
            <a:r>
              <a:rPr lang="hr-HR" sz="2000" dirty="0"/>
              <a:t>frustrirajuće zbog tehničkih poteškoća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95 % učitelja smatra da su zadaci </a:t>
            </a:r>
            <a:r>
              <a:rPr lang="hr-HR" sz="2000" dirty="0"/>
              <a:t>koje </a:t>
            </a:r>
            <a:r>
              <a:rPr lang="hr-HR" sz="2000" dirty="0" smtClean="0"/>
              <a:t>zadaju </a:t>
            </a:r>
            <a:r>
              <a:rPr lang="hr-HR" sz="2000" dirty="0"/>
              <a:t>učenicima adekvatni </a:t>
            </a:r>
            <a:r>
              <a:rPr lang="hr-HR" sz="2000" dirty="0" smtClean="0"/>
              <a:t>u </a:t>
            </a:r>
            <a:r>
              <a:rPr lang="hr-HR" sz="2000" dirty="0"/>
              <a:t>odnosu na vrijeme kojim raspolažu i druge predmete za koje se pripremaju</a:t>
            </a:r>
            <a:r>
              <a:rPr lang="hr-HR" sz="2000" dirty="0" smtClean="0"/>
              <a:t>.</a:t>
            </a:r>
          </a:p>
          <a:p>
            <a:r>
              <a:rPr lang="hr-HR" sz="2000" dirty="0"/>
              <a:t>9</a:t>
            </a:r>
            <a:r>
              <a:rPr lang="hr-HR" sz="2000" dirty="0" smtClean="0"/>
              <a:t>0 % učitelja djelomično se i uglavnom slaže da je većina </a:t>
            </a:r>
            <a:r>
              <a:rPr lang="hr-HR" sz="2000" dirty="0"/>
              <a:t>učenika </a:t>
            </a:r>
            <a:r>
              <a:rPr lang="hr-HR" sz="2000" dirty="0" smtClean="0"/>
              <a:t>bila </a:t>
            </a:r>
            <a:r>
              <a:rPr lang="hr-HR" sz="2000" dirty="0"/>
              <a:t>vrlo aktivna u procesu učenja</a:t>
            </a:r>
            <a:r>
              <a:rPr lang="hr-HR" sz="2000" dirty="0" smtClean="0"/>
              <a:t>.</a:t>
            </a:r>
          </a:p>
          <a:p>
            <a:r>
              <a:rPr lang="pl-PL" sz="2000" dirty="0" smtClean="0"/>
              <a:t>Učiteljima je potrebno znatno </a:t>
            </a:r>
            <a:r>
              <a:rPr lang="pl-PL" sz="2000" dirty="0"/>
              <a:t>više vremena za pripremu u odnosu na podučavanje u </a:t>
            </a:r>
            <a:r>
              <a:rPr lang="pl-PL" sz="2000" dirty="0" smtClean="0"/>
              <a:t>razredu, a praćenje napretka učenika je upitno i otežano.</a:t>
            </a:r>
          </a:p>
          <a:p>
            <a:r>
              <a:rPr lang="pl-PL" sz="2000" dirty="0" smtClean="0"/>
              <a:t>Učitelji su djelomično zadovoljni podrškom MZO-a i AZOO-e.</a:t>
            </a:r>
          </a:p>
          <a:p>
            <a:r>
              <a:rPr lang="pl-PL" sz="2000" dirty="0" smtClean="0"/>
              <a:t>Većina učitelja je uglavnom i u potpunosti zadovoljna </a:t>
            </a:r>
            <a:r>
              <a:rPr lang="pl-PL" sz="2000" dirty="0"/>
              <a:t>tehničkom podrškom koju </a:t>
            </a:r>
            <a:r>
              <a:rPr lang="pl-PL" sz="2000" dirty="0" smtClean="0"/>
              <a:t>dobiva </a:t>
            </a:r>
            <a:r>
              <a:rPr lang="pl-PL" sz="2000" dirty="0"/>
              <a:t>od svoje </a:t>
            </a:r>
            <a:r>
              <a:rPr lang="pl-PL" sz="2000" dirty="0" smtClean="0"/>
              <a:t>škole te komunikacijom i dijeljenjem zadataka s kolegama/cama i sustručnjacima.</a:t>
            </a:r>
            <a:endParaRPr lang="hr-HR" sz="2000" dirty="0"/>
          </a:p>
          <a:p>
            <a:endParaRPr lang="hr-HR" sz="2000" dirty="0"/>
          </a:p>
          <a:p>
            <a:endParaRPr lang="hr-HR" sz="2000" dirty="0"/>
          </a:p>
          <a:p>
            <a:endParaRPr lang="hr-HR" sz="2000" dirty="0" smtClean="0"/>
          </a:p>
          <a:p>
            <a:endParaRPr lang="hr-HR" sz="2000" dirty="0"/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65740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ZAKLJUČNA RAZMATRANJA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1222" y="2033451"/>
            <a:ext cx="11321143" cy="4824549"/>
          </a:xfrm>
        </p:spPr>
        <p:txBody>
          <a:bodyPr>
            <a:noAutofit/>
          </a:bodyPr>
          <a:lstStyle/>
          <a:p>
            <a:endParaRPr lang="hr-HR" sz="2400" b="1" dirty="0" smtClean="0"/>
          </a:p>
          <a:p>
            <a:endParaRPr lang="hr-HR" sz="2400" b="1" dirty="0"/>
          </a:p>
          <a:p>
            <a:endParaRPr lang="hr-HR" sz="2400" b="1" dirty="0" smtClean="0"/>
          </a:p>
          <a:p>
            <a:r>
              <a:rPr lang="hr-HR" sz="2400" b="1" dirty="0" smtClean="0"/>
              <a:t>85 % učitelja redovito daje </a:t>
            </a:r>
            <a:r>
              <a:rPr lang="hr-HR" sz="2400" b="1" dirty="0"/>
              <a:t>povratnu informaciju </a:t>
            </a:r>
            <a:r>
              <a:rPr lang="hr-HR" sz="2400" b="1" dirty="0" smtClean="0"/>
              <a:t>učenicima, ali samo 66% ih djelomično i uglavnom uspješno mogu pratiti sudjelovanje učenika u online okruženju.</a:t>
            </a:r>
          </a:p>
          <a:p>
            <a:r>
              <a:rPr lang="hr-HR" sz="2400" b="1" dirty="0" smtClean="0"/>
              <a:t>Većina učitelja na </a:t>
            </a:r>
            <a:r>
              <a:rPr lang="hr-HR" sz="2400" b="1" dirty="0"/>
              <a:t>kraju dana podučavanja u online okruženju </a:t>
            </a:r>
            <a:r>
              <a:rPr lang="hr-HR" sz="2400" b="1" dirty="0" smtClean="0"/>
              <a:t>osjeća </a:t>
            </a:r>
            <a:r>
              <a:rPr lang="hr-HR" sz="2400" b="1" dirty="0"/>
              <a:t>se </a:t>
            </a:r>
            <a:r>
              <a:rPr lang="hr-HR" sz="2400" b="1" dirty="0" smtClean="0"/>
              <a:t>iscrpljeno i pod dodatnim stresom, a 71% ih uspijeva </a:t>
            </a:r>
            <a:r>
              <a:rPr lang="hr-HR" sz="2400" b="1" dirty="0"/>
              <a:t>učinkovito upravljati vremenom i ispuniti ono što </a:t>
            </a:r>
            <a:r>
              <a:rPr lang="hr-HR" sz="2400" b="1" dirty="0" smtClean="0"/>
              <a:t>su </a:t>
            </a:r>
            <a:r>
              <a:rPr lang="hr-HR" sz="2400" b="1" dirty="0"/>
              <a:t>si </a:t>
            </a:r>
            <a:r>
              <a:rPr lang="hr-HR" sz="2400" b="1" dirty="0" smtClean="0"/>
              <a:t>zadali </a:t>
            </a:r>
            <a:r>
              <a:rPr lang="hr-HR" sz="2400" b="1" dirty="0"/>
              <a:t>na vrijeme</a:t>
            </a:r>
            <a:r>
              <a:rPr lang="hr-HR" sz="2400" b="1" dirty="0" smtClean="0"/>
              <a:t>.</a:t>
            </a:r>
          </a:p>
          <a:p>
            <a:r>
              <a:rPr lang="hr-HR" sz="2400" b="1" dirty="0" smtClean="0"/>
              <a:t>71 % učitelja izjavilo je da im se u</a:t>
            </a:r>
            <a:r>
              <a:rPr lang="pl-PL" sz="2400" b="1" dirty="0" smtClean="0"/>
              <a:t>čenici uglavnom obraćaju </a:t>
            </a:r>
            <a:r>
              <a:rPr lang="pl-PL" sz="2400" b="1" dirty="0"/>
              <a:t>za pomoć kada im nešto nije jasno.</a:t>
            </a:r>
            <a:endParaRPr lang="hr-HR" sz="2400" b="1" dirty="0"/>
          </a:p>
          <a:p>
            <a:r>
              <a:rPr lang="hr-HR" sz="2400" b="1" dirty="0" smtClean="0"/>
              <a:t> Učitelji se samo djelomično susreću sa pohvalama roditelja učenika za svoj rad, ali niti ne doživljavaju kritike.</a:t>
            </a:r>
          </a:p>
          <a:p>
            <a:endParaRPr lang="hr-HR" sz="2400" b="1" dirty="0"/>
          </a:p>
          <a:p>
            <a:endParaRPr lang="hr-HR" sz="2400" b="1" dirty="0"/>
          </a:p>
          <a:p>
            <a:endParaRPr lang="hr-HR" sz="2400" b="1" dirty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388792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Samovrednovanje</a:t>
            </a:r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65599"/>
          </a:xfrm>
        </p:spPr>
        <p:txBody>
          <a:bodyPr>
            <a:normAutofit/>
          </a:bodyPr>
          <a:lstStyle/>
          <a:p>
            <a:r>
              <a:rPr lang="hr-HR" sz="2400" b="1" dirty="0" err="1"/>
              <a:t>Samovrednovanju</a:t>
            </a:r>
            <a:r>
              <a:rPr lang="hr-HR" sz="2400" b="1" dirty="0"/>
              <a:t> </a:t>
            </a:r>
            <a:r>
              <a:rPr lang="hr-HR" sz="2400" b="1" dirty="0" smtClean="0"/>
              <a:t>su pristupili </a:t>
            </a:r>
            <a:r>
              <a:rPr lang="hr-HR" sz="2400" b="1" dirty="0"/>
              <a:t>svi nastavnici koji predaju učenicima od 5. do 8. razreda</a:t>
            </a:r>
            <a:r>
              <a:rPr lang="hr-HR" sz="2400" b="1" dirty="0" smtClean="0"/>
              <a:t>. </a:t>
            </a:r>
            <a:r>
              <a:rPr lang="hr-HR" sz="2400" b="1" dirty="0"/>
              <a:t>Anketa je provedena online od 24. do 30. lipnja 2020</a:t>
            </a:r>
            <a:r>
              <a:rPr lang="hr-HR" sz="2400" b="1" dirty="0" smtClean="0"/>
              <a:t>. s ciljem </a:t>
            </a:r>
            <a:r>
              <a:rPr lang="pl-PL" sz="2400" b="1" dirty="0" smtClean="0"/>
              <a:t>poboljšanja </a:t>
            </a:r>
            <a:r>
              <a:rPr lang="pl-PL" sz="2400" b="1" dirty="0"/>
              <a:t>i </a:t>
            </a:r>
            <a:r>
              <a:rPr lang="pl-PL" sz="2400" b="1" dirty="0" smtClean="0"/>
              <a:t>unaprjeđenja našeg cjelokupnog rada.</a:t>
            </a:r>
            <a:endParaRPr lang="hr-HR" sz="2400" b="1" dirty="0"/>
          </a:p>
          <a:p>
            <a:r>
              <a:rPr lang="hr-HR" sz="2400" b="1" dirty="0"/>
              <a:t>O</a:t>
            </a:r>
            <a:r>
              <a:rPr lang="hr-HR" sz="2400" b="1" dirty="0" smtClean="0"/>
              <a:t>dgovori </a:t>
            </a:r>
            <a:r>
              <a:rPr lang="hr-HR" sz="2400" b="1" dirty="0"/>
              <a:t>i stavovi </a:t>
            </a:r>
            <a:r>
              <a:rPr lang="hr-HR" sz="2400" b="1" dirty="0" smtClean="0"/>
              <a:t>nastavnika, roditelja i učenika omogućiti </a:t>
            </a:r>
            <a:r>
              <a:rPr lang="hr-HR" sz="2400" b="1" dirty="0"/>
              <a:t>će nam uvid u prednosti i </a:t>
            </a:r>
            <a:r>
              <a:rPr lang="hr-HR" sz="2400" b="1" dirty="0" smtClean="0"/>
              <a:t>nedostatke online nastave </a:t>
            </a:r>
            <a:r>
              <a:rPr lang="hr-HR" sz="2400" b="1" dirty="0"/>
              <a:t>i poslužiti za poboljšanje kvalitete odgojno-obrazovnog rada, prvenstveno u našoj školi u budućim </a:t>
            </a:r>
            <a:r>
              <a:rPr lang="hr-HR" sz="2400" b="1" dirty="0" smtClean="0"/>
              <a:t>planiranjima i radu.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300823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ZAKLJUČNA RAZMATRANJA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92289" y="2072640"/>
            <a:ext cx="10554574" cy="4153989"/>
          </a:xfrm>
        </p:spPr>
        <p:txBody>
          <a:bodyPr>
            <a:normAutofit lnSpcReduction="10000"/>
          </a:bodyPr>
          <a:lstStyle/>
          <a:p>
            <a:endParaRPr lang="pl-PL" sz="2400" b="1" dirty="0" smtClean="0"/>
          </a:p>
          <a:p>
            <a:endParaRPr lang="pl-PL" sz="2400" b="1" dirty="0"/>
          </a:p>
          <a:p>
            <a:r>
              <a:rPr lang="pl-PL" sz="2400" b="1" dirty="0" smtClean="0"/>
              <a:t>Više od 70 % učitelja/ca u potpunosti je i uglavnom zadovoljna kako </a:t>
            </a:r>
            <a:r>
              <a:rPr lang="pl-PL" sz="2400" b="1" dirty="0"/>
              <a:t>smo se u školi organizirali oko online </a:t>
            </a:r>
            <a:r>
              <a:rPr lang="pl-PL" sz="2400" b="1" dirty="0" smtClean="0"/>
              <a:t>nastave i </a:t>
            </a:r>
            <a:r>
              <a:rPr lang="hr-HR" sz="2400" b="1" dirty="0"/>
              <a:t>načinom kako </a:t>
            </a:r>
            <a:r>
              <a:rPr lang="hr-HR" sz="2400" b="1" dirty="0" smtClean="0"/>
              <a:t>ravnateljica škole </a:t>
            </a:r>
            <a:r>
              <a:rPr lang="hr-HR" sz="2400" b="1" dirty="0"/>
              <a:t>upravlja ovom </a:t>
            </a:r>
            <a:r>
              <a:rPr lang="hr-HR" sz="2400" b="1" dirty="0" smtClean="0"/>
              <a:t>krizom.</a:t>
            </a:r>
          </a:p>
          <a:p>
            <a:pPr marL="0" indent="0">
              <a:buNone/>
            </a:pPr>
            <a:endParaRPr lang="hr-HR" sz="2400" b="1" dirty="0" smtClean="0"/>
          </a:p>
          <a:p>
            <a:r>
              <a:rPr lang="hr-HR" sz="2400" b="1" dirty="0" smtClean="0"/>
              <a:t>Više od 80 % učitelja izjasnilo se da im š</a:t>
            </a:r>
            <a:r>
              <a:rPr lang="pl-PL" sz="2400" b="1" dirty="0" smtClean="0"/>
              <a:t>kola uglavnom ili u potpunosti daje </a:t>
            </a:r>
            <a:r>
              <a:rPr lang="pl-PL" sz="2400" b="1" dirty="0"/>
              <a:t>svu potrebnu podršku koja </a:t>
            </a:r>
            <a:r>
              <a:rPr lang="pl-PL" sz="2400" b="1" dirty="0" smtClean="0"/>
              <a:t>im </a:t>
            </a:r>
            <a:r>
              <a:rPr lang="pl-PL" sz="2400" b="1" dirty="0"/>
              <a:t>je potrebna za održavanje nastave u online </a:t>
            </a:r>
            <a:r>
              <a:rPr lang="pl-PL" sz="2400" b="1" dirty="0" smtClean="0"/>
              <a:t>okruženju te </a:t>
            </a:r>
            <a:r>
              <a:rPr lang="pl-PL" sz="2400" b="1" dirty="0"/>
              <a:t>provođenje online nastave u našoj </a:t>
            </a:r>
            <a:r>
              <a:rPr lang="pl-PL" sz="2400" b="1" dirty="0" smtClean="0"/>
              <a:t>školi</a:t>
            </a:r>
            <a:r>
              <a:rPr lang="pl-PL" sz="2400" b="1" dirty="0"/>
              <a:t> </a:t>
            </a:r>
            <a:r>
              <a:rPr lang="pl-PL" sz="2400" b="1" dirty="0" smtClean="0"/>
              <a:t>ocijenilo ocjenom vrlo dobar (4).</a:t>
            </a:r>
            <a:endParaRPr lang="hr-HR" sz="2400" b="1" dirty="0"/>
          </a:p>
          <a:p>
            <a:endParaRPr lang="hr-HR" sz="2400" b="1" dirty="0" smtClean="0"/>
          </a:p>
          <a:p>
            <a:endParaRPr lang="hr-HR" sz="2400" b="1" dirty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169112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330926" y="148046"/>
            <a:ext cx="11408228" cy="1269592"/>
          </a:xfrm>
        </p:spPr>
        <p:txBody>
          <a:bodyPr/>
          <a:lstStyle/>
          <a:p>
            <a:r>
              <a:rPr lang="hr-HR" sz="3200" b="0" dirty="0"/>
              <a:t>Nabrojite 3 stvari za koje smatrate da ih je potrebno poboljšati u provedbi online nastave u našoj školi.</a:t>
            </a:r>
            <a:endParaRPr lang="hr-HR" sz="3200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>
          <a:xfrm>
            <a:off x="121919" y="2222287"/>
            <a:ext cx="11782697" cy="4431062"/>
          </a:xfrm>
        </p:spPr>
        <p:txBody>
          <a:bodyPr>
            <a:normAutofit fontScale="92500" lnSpcReduction="10000"/>
          </a:bodyPr>
          <a:lstStyle/>
          <a:p>
            <a:r>
              <a:rPr lang="hr-HR" u="sng" dirty="0"/>
              <a:t>dodatna edukacija </a:t>
            </a:r>
            <a:r>
              <a:rPr lang="hr-HR" u="sng" dirty="0" err="1"/>
              <a:t>učenika,roditelja</a:t>
            </a:r>
            <a:r>
              <a:rPr lang="hr-HR" u="sng" dirty="0"/>
              <a:t> i učitelja o online nastavi; za učenike i roditelje-obaveze i dužnosti vezane uz online nastavu; za učitelje-korištenje digitalnih alata</a:t>
            </a:r>
          </a:p>
          <a:p>
            <a:r>
              <a:rPr lang="hr-HR" u="sng" dirty="0"/>
              <a:t>Potrebno je poboljšati samo preglednost grupa na </a:t>
            </a:r>
            <a:r>
              <a:rPr lang="hr-HR" u="sng" dirty="0" err="1"/>
              <a:t>Yammeru</a:t>
            </a:r>
            <a:r>
              <a:rPr lang="hr-HR" u="sng" dirty="0"/>
              <a:t>.</a:t>
            </a:r>
          </a:p>
          <a:p>
            <a:r>
              <a:rPr lang="hr-HR" u="sng" dirty="0"/>
              <a:t>Tehnička podrška učenicima.</a:t>
            </a:r>
          </a:p>
          <a:p>
            <a:r>
              <a:rPr lang="hr-HR" dirty="0"/>
              <a:t>Ničega se ne mogu sjetiti.</a:t>
            </a:r>
          </a:p>
          <a:p>
            <a:r>
              <a:rPr lang="hr-HR" u="sng" dirty="0"/>
              <a:t>Način vrednovanja, rad s učenicima s teškoćama, odrediti vrijeme u kojem su učitelji dostupni učenicima tijekom dana.</a:t>
            </a:r>
          </a:p>
          <a:p>
            <a:r>
              <a:rPr lang="hr-HR" dirty="0"/>
              <a:t>Da se slože folderi po predmetima i razredima ili obrnuto.</a:t>
            </a:r>
          </a:p>
          <a:p>
            <a:r>
              <a:rPr lang="hr-HR" u="sng" dirty="0"/>
              <a:t>naći drugu platformu, ograničiti vrijeme dostupnosti, učenicima koji se ne snalaze dati podršku, imati makar instrukcije za manji broj učenika koji ne mogu pratiti, problem provjere znanja</a:t>
            </a:r>
          </a:p>
          <a:p>
            <a:r>
              <a:rPr lang="hr-HR" dirty="0"/>
              <a:t>Bolje pripremiti učenike na samostalnost u radu, poraditi da rade u vrijeme nastave prema rasporedu, omogućiti bolji uvid u njihov rad.</a:t>
            </a:r>
          </a:p>
          <a:p>
            <a:r>
              <a:rPr lang="hr-HR" dirty="0"/>
              <a:t>internet vezu, komunikaciju, homogenost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5997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2845" y="287383"/>
            <a:ext cx="11721737" cy="1565684"/>
          </a:xfrm>
        </p:spPr>
        <p:txBody>
          <a:bodyPr/>
          <a:lstStyle/>
          <a:p>
            <a:r>
              <a:rPr lang="hr-HR" sz="3600" b="0" dirty="0"/>
              <a:t>Nabrojite 3 stvari za koje smatrate da ih je potrebno poboljšati u provedbi online nastave u našoj školi.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1554" y="2211978"/>
            <a:ext cx="11146968" cy="4754880"/>
          </a:xfrm>
        </p:spPr>
        <p:txBody>
          <a:bodyPr>
            <a:normAutofit/>
          </a:bodyPr>
          <a:lstStyle/>
          <a:p>
            <a:r>
              <a:rPr lang="hr-HR" u="sng" dirty="0"/>
              <a:t>omogućiti povremeni individualni ili grupni rad s učenicima koji ne sudjeluju u online satovima, pozvati na razgovor roditelje djece koja ništa ne prate jer pozivi razrednika ne djeluju</a:t>
            </a:r>
          </a:p>
          <a:p>
            <a:r>
              <a:rPr lang="hr-HR" dirty="0"/>
              <a:t>Pravodobnija i jasnija dogovaranja oko načina rada na daljinu.</a:t>
            </a:r>
          </a:p>
          <a:p>
            <a:r>
              <a:rPr lang="hr-HR" dirty="0" smtClean="0"/>
              <a:t>provjera </a:t>
            </a:r>
            <a:r>
              <a:rPr lang="hr-HR" dirty="0"/>
              <a:t>rada učenika, vrednovanje , uvažavanje rasporeda </a:t>
            </a:r>
            <a:r>
              <a:rPr lang="hr-HR" dirty="0" smtClean="0"/>
              <a:t>sati</a:t>
            </a:r>
          </a:p>
          <a:p>
            <a:r>
              <a:rPr lang="hr-HR" dirty="0"/>
              <a:t>da učenici ne budu preopterećeni, da učenici budu zadovoljni, da učitelji budu zadovoljni</a:t>
            </a:r>
          </a:p>
          <a:p>
            <a:r>
              <a:rPr lang="hr-HR" u="sng" dirty="0"/>
              <a:t>Nastava u realnom vremenu, druga platforma, dodatna edukacija nastavnika</a:t>
            </a:r>
          </a:p>
          <a:p>
            <a:r>
              <a:rPr lang="hr-HR" u="sng" dirty="0"/>
              <a:t>Da je učeniku rok za izvršavanje zadataka (školskog rada) taj dan kada ima određeni predmet.</a:t>
            </a:r>
          </a:p>
          <a:p>
            <a:r>
              <a:rPr lang="hr-HR" dirty="0"/>
              <a:t>Veća motiviranost učenika za rad, samostalnost učenika i jasne upute od strane Ministarstva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462858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9004" y="261257"/>
            <a:ext cx="11773989" cy="1469888"/>
          </a:xfrm>
        </p:spPr>
        <p:txBody>
          <a:bodyPr/>
          <a:lstStyle/>
          <a:p>
            <a:r>
              <a:rPr lang="hr-HR" sz="3600" b="0" dirty="0"/>
              <a:t>Nabrojite 3 stvari za koje smatrate da ih je potrebno poboljšati u provedbi online nastave u našoj školi.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</a:t>
            </a:r>
            <a:r>
              <a:rPr lang="hr-HR" dirty="0"/>
              <a:t>komunikacija, ravnatelj - učitelj 2. isto 3. isto</a:t>
            </a:r>
          </a:p>
          <a:p>
            <a:r>
              <a:rPr lang="hr-HR" dirty="0"/>
              <a:t>Još bolja međusobna komunikacija s ciljem pomoći i podrške učenicima kojima je to potrebno</a:t>
            </a:r>
            <a:r>
              <a:rPr lang="hr-HR" dirty="0" smtClean="0"/>
              <a:t>.</a:t>
            </a:r>
          </a:p>
          <a:p>
            <a:r>
              <a:rPr lang="hr-HR" u="sng" dirty="0"/>
              <a:t>komunikaciju uživo s učenicima; tehničku podršku učenicima; načine provođenja </a:t>
            </a:r>
            <a:r>
              <a:rPr lang="hr-HR" u="sng" dirty="0" err="1"/>
              <a:t>sumativnog</a:t>
            </a:r>
            <a:r>
              <a:rPr lang="hr-HR" u="sng" dirty="0"/>
              <a:t> vrednovanja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442124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71070" y="121920"/>
            <a:ext cx="11146869" cy="1617935"/>
          </a:xfrm>
        </p:spPr>
        <p:txBody>
          <a:bodyPr/>
          <a:lstStyle/>
          <a:p>
            <a:r>
              <a:rPr lang="hr-HR" b="0" u="sng" dirty="0"/>
              <a:t>Ako imate dodatnih komentara i prijedloga, molim Vas, podijelite ih s nama:</a:t>
            </a:r>
            <a:endParaRPr lang="hr-HR" u="sng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2549" y="2159726"/>
            <a:ext cx="11695611" cy="4450080"/>
          </a:xfrm>
        </p:spPr>
        <p:txBody>
          <a:bodyPr>
            <a:normAutofit/>
          </a:bodyPr>
          <a:lstStyle/>
          <a:p>
            <a:r>
              <a:rPr lang="hr-HR" u="sng" dirty="0"/>
              <a:t>želim svima bolju buduću nastavnu godinu</a:t>
            </a:r>
          </a:p>
          <a:p>
            <a:r>
              <a:rPr lang="hr-HR" dirty="0"/>
              <a:t>Nemam.</a:t>
            </a:r>
          </a:p>
          <a:p>
            <a:r>
              <a:rPr lang="hr-HR" dirty="0"/>
              <a:t>Želim normalnu nastavu s učenicima u razredu, a ne online.</a:t>
            </a:r>
          </a:p>
          <a:p>
            <a:r>
              <a:rPr lang="hr-HR" u="sng" dirty="0"/>
              <a:t>online nastava u realnom vremenu po rasporedu natjerala bi učenike da bolje dožive školske obaveze a učitelji bi morali bolje regulirali vrijeme potrebno za obradu i količinu zadataka</a:t>
            </a:r>
          </a:p>
          <a:p>
            <a:r>
              <a:rPr lang="hr-HR" dirty="0"/>
              <a:t>Želim povratak u školu.</a:t>
            </a:r>
          </a:p>
          <a:p>
            <a:r>
              <a:rPr lang="hr-HR" u="sng" dirty="0"/>
              <a:t>Nastava na daljinu nije uspješna u osnovnoj školi jer su naši polaznici premladi i nesamostalni. Trebamo ih bolje vježbati organizaciju obaveza i omogućiti lakši kontakt s učiteljima-po mogućnosti u manjim grupama uživo.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63647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18012" y="235132"/>
            <a:ext cx="11678194" cy="1452472"/>
          </a:xfrm>
        </p:spPr>
        <p:txBody>
          <a:bodyPr/>
          <a:lstStyle/>
          <a:p>
            <a:r>
              <a:rPr lang="hr-HR" b="0"/>
              <a:t>Ako imate dodatnih komentara i prijedloga, molim Vas, podijelite ih s nama: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53143" y="2222287"/>
            <a:ext cx="10720143" cy="4283016"/>
          </a:xfrm>
        </p:spPr>
        <p:txBody>
          <a:bodyPr/>
          <a:lstStyle/>
          <a:p>
            <a:r>
              <a:rPr lang="hr-HR" dirty="0"/>
              <a:t>Trebalo bi više vremena na UV-u posvetiti konkretnijim problemima i sistemima provođenja nastave na daljinu</a:t>
            </a:r>
          </a:p>
          <a:p>
            <a:r>
              <a:rPr lang="hr-HR" u="sng" dirty="0" smtClean="0"/>
              <a:t>U </a:t>
            </a:r>
            <a:r>
              <a:rPr lang="hr-HR" u="sng" dirty="0"/>
              <a:t>nastavi (posebno vrednovanju) primjenjivati izravnu video komunikaciju.</a:t>
            </a:r>
          </a:p>
          <a:p>
            <a:r>
              <a:rPr lang="hr-HR" dirty="0"/>
              <a:t>nastava na daljinu je neophodna da se spriječi širenje </a:t>
            </a:r>
            <a:r>
              <a:rPr lang="hr-HR" dirty="0" smtClean="0"/>
              <a:t>zaraze</a:t>
            </a:r>
          </a:p>
          <a:p>
            <a:r>
              <a:rPr lang="hr-HR" dirty="0"/>
              <a:t>Postali smo roboti</a:t>
            </a:r>
            <a:r>
              <a:rPr lang="hr-HR" dirty="0" smtClean="0"/>
              <a:t>.</a:t>
            </a:r>
            <a:endParaRPr lang="hr-HR" dirty="0"/>
          </a:p>
          <a:p>
            <a:r>
              <a:rPr lang="hr-HR" u="sng" dirty="0"/>
              <a:t>Zahvaljujem našim administratorima na tehničkoj podršci. 😊 Prijedlog: organizacija radionica o upotrebi različitih digitalnih alata korisnih u online nastavi</a:t>
            </a:r>
            <a:r>
              <a:rPr lang="hr-HR" u="sng" dirty="0" smtClean="0"/>
              <a:t>.</a:t>
            </a:r>
            <a:endParaRPr lang="hr-HR" u="sng" dirty="0"/>
          </a:p>
        </p:txBody>
      </p:sp>
    </p:spTree>
    <p:extLst>
      <p:ext uri="{BB962C8B-B14F-4D97-AF65-F5344CB8AC3E}">
        <p14:creationId xmlns:p14="http://schemas.microsoft.com/office/powerpoint/2010/main" val="212587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Anonimnom anketnom upitniku pristupio je 21 nastavnik/</a:t>
            </a:r>
            <a:r>
              <a:rPr lang="hr-HR" dirty="0" err="1" smtClean="0"/>
              <a:t>ca</a:t>
            </a:r>
            <a:r>
              <a:rPr lang="hr-HR" dirty="0" smtClean="0"/>
              <a:t> </a:t>
            </a:r>
            <a:endParaRPr lang="hr-HR" dirty="0"/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6881129"/>
              </p:ext>
            </p:extLst>
          </p:nvPr>
        </p:nvGraphicFramePr>
        <p:xfrm>
          <a:off x="4856163" y="446088"/>
          <a:ext cx="6251575" cy="541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5131" y="2260739"/>
            <a:ext cx="4385553" cy="3600311"/>
          </a:xfrm>
        </p:spPr>
        <p:txBody>
          <a:bodyPr>
            <a:normAutofit/>
          </a:bodyPr>
          <a:lstStyle/>
          <a:p>
            <a:r>
              <a:rPr lang="hr-HR" sz="2000" dirty="0"/>
              <a:t>O</a:t>
            </a:r>
            <a:r>
              <a:rPr lang="hr-HR" sz="2000" dirty="0" smtClean="0"/>
              <a:t>vim su </a:t>
            </a:r>
            <a:r>
              <a:rPr lang="hr-HR" sz="2000" dirty="0"/>
              <a:t>anketnim upitnikom </a:t>
            </a:r>
            <a:r>
              <a:rPr lang="hr-HR" sz="2000" dirty="0" smtClean="0"/>
              <a:t>ispitani stavovi </a:t>
            </a:r>
            <a:r>
              <a:rPr lang="hr-HR" sz="2000" dirty="0"/>
              <a:t>i </a:t>
            </a:r>
            <a:r>
              <a:rPr lang="hr-HR" sz="2000" dirty="0" smtClean="0"/>
              <a:t>mišljenja nastavnika </a:t>
            </a:r>
            <a:r>
              <a:rPr lang="hr-HR" sz="2000" dirty="0"/>
              <a:t>vezani za situaciju s </a:t>
            </a:r>
            <a:r>
              <a:rPr lang="hr-HR" sz="2000" dirty="0" err="1"/>
              <a:t>koronavirusom</a:t>
            </a:r>
            <a:r>
              <a:rPr lang="hr-HR" sz="2000" dirty="0"/>
              <a:t> i učenjem i nastavom na daljinu</a:t>
            </a:r>
            <a:r>
              <a:rPr lang="hr-HR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4041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0" dirty="0"/>
              <a:t> </a:t>
            </a:r>
            <a:endParaRPr lang="hr-HR" dirty="0"/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948000"/>
              </p:ext>
            </p:extLst>
          </p:nvPr>
        </p:nvGraphicFramePr>
        <p:xfrm>
          <a:off x="5117073" y="872807"/>
          <a:ext cx="6251575" cy="541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26424" y="2495869"/>
            <a:ext cx="4512000" cy="3600311"/>
          </a:xfrm>
        </p:spPr>
        <p:txBody>
          <a:bodyPr/>
          <a:lstStyle/>
          <a:p>
            <a:r>
              <a:rPr lang="hr-HR" sz="2800" dirty="0"/>
              <a:t>Tehnologiji koju koristim za učenje na daljinu pristupam lako i brzo prilikom svakog </a:t>
            </a:r>
            <a:r>
              <a:rPr lang="hr-HR" sz="2800" dirty="0" smtClean="0"/>
              <a:t>prijavljivanja.</a:t>
            </a:r>
            <a:endParaRPr lang="hr-HR" sz="2800" dirty="0"/>
          </a:p>
          <a:p>
            <a:endParaRPr lang="hr-HR" dirty="0"/>
          </a:p>
        </p:txBody>
      </p:sp>
      <p:sp>
        <p:nvSpPr>
          <p:cNvPr id="8" name="Pravokutnik 7"/>
          <p:cNvSpPr/>
          <p:nvPr/>
        </p:nvSpPr>
        <p:spPr>
          <a:xfrm>
            <a:off x="1236618" y="412747"/>
            <a:ext cx="319604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1 - Uopće se ne slažem 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2 - Uglavnom se ne slažem 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3 - Djelomično se slažem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4 - Uglavnom se slažem 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5 - U potpunosti se slažem 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081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872895"/>
          </a:xfrm>
        </p:spPr>
        <p:txBody>
          <a:bodyPr/>
          <a:lstStyle/>
          <a:p>
            <a:r>
              <a:rPr lang="hr-HR" sz="1600" dirty="0"/>
              <a:t>1 - Uopće se ne slažem </a:t>
            </a:r>
            <a:br>
              <a:rPr lang="hr-HR" sz="1600" dirty="0"/>
            </a:br>
            <a:r>
              <a:rPr lang="hr-HR" sz="1600" dirty="0"/>
              <a:t>2 - Uglavnom se ne slažem </a:t>
            </a:r>
            <a:br>
              <a:rPr lang="hr-HR" sz="1600" dirty="0"/>
            </a:br>
            <a:r>
              <a:rPr lang="hr-HR" sz="1600" dirty="0"/>
              <a:t>3 - Djelomično se slažem</a:t>
            </a:r>
            <a:br>
              <a:rPr lang="hr-HR" sz="1600" dirty="0"/>
            </a:br>
            <a:r>
              <a:rPr lang="hr-HR" sz="1600" dirty="0"/>
              <a:t>4 - Uglavnom se slažem </a:t>
            </a:r>
            <a:br>
              <a:rPr lang="hr-HR" sz="1600" dirty="0"/>
            </a:br>
            <a:r>
              <a:rPr lang="hr-HR" sz="1600" dirty="0"/>
              <a:t>5 - U potpunosti se slažem 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787671"/>
              </p:ext>
            </p:extLst>
          </p:nvPr>
        </p:nvGraphicFramePr>
        <p:xfrm>
          <a:off x="4856163" y="446088"/>
          <a:ext cx="6251575" cy="541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22217" y="2487161"/>
            <a:ext cx="4298467" cy="3600311"/>
          </a:xfrm>
        </p:spPr>
        <p:txBody>
          <a:bodyPr>
            <a:normAutofit/>
          </a:bodyPr>
          <a:lstStyle/>
          <a:p>
            <a:r>
              <a:rPr lang="hr-HR" sz="2800" dirty="0"/>
              <a:t>O</a:t>
            </a:r>
            <a:r>
              <a:rPr lang="hr-HR" sz="2800" dirty="0" smtClean="0"/>
              <a:t>nline </a:t>
            </a:r>
            <a:r>
              <a:rPr lang="hr-HR" sz="2800" dirty="0"/>
              <a:t>podučavanje je često frustrirajuće zbog tehničkih poteškoća.</a:t>
            </a:r>
          </a:p>
        </p:txBody>
      </p:sp>
    </p:spTree>
    <p:extLst>
      <p:ext uri="{BB962C8B-B14F-4D97-AF65-F5344CB8AC3E}">
        <p14:creationId xmlns:p14="http://schemas.microsoft.com/office/powerpoint/2010/main" val="1116023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/>
              <a:t>1 - Uopće se ne slažem </a:t>
            </a:r>
            <a:br>
              <a:rPr lang="hr-HR" sz="1800" dirty="0"/>
            </a:br>
            <a:r>
              <a:rPr lang="hr-HR" sz="1800" dirty="0"/>
              <a:t>2 - Uglavnom se ne slažem </a:t>
            </a:r>
            <a:br>
              <a:rPr lang="hr-HR" sz="1800" dirty="0"/>
            </a:br>
            <a:r>
              <a:rPr lang="hr-HR" sz="1800" dirty="0"/>
              <a:t>3 - Djelomično se slažem</a:t>
            </a:r>
            <a:br>
              <a:rPr lang="hr-HR" sz="1800" dirty="0"/>
            </a:br>
            <a:r>
              <a:rPr lang="hr-HR" sz="1800" dirty="0"/>
              <a:t>4 - Uglavnom se slažem </a:t>
            </a:r>
            <a:br>
              <a:rPr lang="hr-HR" sz="1800" dirty="0"/>
            </a:br>
            <a:r>
              <a:rPr lang="hr-HR" sz="1800" dirty="0"/>
              <a:t>5 - U potpunosti se slažem</a:t>
            </a: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412853"/>
              </p:ext>
            </p:extLst>
          </p:nvPr>
        </p:nvGraphicFramePr>
        <p:xfrm>
          <a:off x="5065169" y="672511"/>
          <a:ext cx="6251575" cy="541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52549" y="2765836"/>
            <a:ext cx="4368135" cy="3600311"/>
          </a:xfrm>
        </p:spPr>
        <p:txBody>
          <a:bodyPr>
            <a:noAutofit/>
          </a:bodyPr>
          <a:lstStyle/>
          <a:p>
            <a:r>
              <a:rPr lang="hr-HR" sz="2800" dirty="0"/>
              <a:t>Z</a:t>
            </a:r>
            <a:r>
              <a:rPr lang="hr-HR" sz="2800" dirty="0" smtClean="0"/>
              <a:t>adaci </a:t>
            </a:r>
            <a:r>
              <a:rPr lang="hr-HR" sz="2800" dirty="0"/>
              <a:t>koje zadajem učenicima adekvatni su u odnosu na vrijeme kojim raspolažu i druge predmete za koje se pripremaju.</a:t>
            </a:r>
          </a:p>
        </p:txBody>
      </p:sp>
    </p:spTree>
    <p:extLst>
      <p:ext uri="{BB962C8B-B14F-4D97-AF65-F5344CB8AC3E}">
        <p14:creationId xmlns:p14="http://schemas.microsoft.com/office/powerpoint/2010/main" val="967622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1 - Uopće se ne slažem </a:t>
            </a:r>
            <a:br>
              <a:rPr lang="hr-HR" dirty="0"/>
            </a:br>
            <a:r>
              <a:rPr lang="hr-HR" dirty="0"/>
              <a:t>2 - Uglavnom se ne slažem </a:t>
            </a:r>
            <a:br>
              <a:rPr lang="hr-HR" dirty="0"/>
            </a:br>
            <a:r>
              <a:rPr lang="hr-HR" dirty="0"/>
              <a:t>3 - Djelomično se slažem</a:t>
            </a:r>
            <a:br>
              <a:rPr lang="hr-HR" dirty="0"/>
            </a:br>
            <a:r>
              <a:rPr lang="hr-HR" dirty="0"/>
              <a:t>4 - Uglavnom se slažem </a:t>
            </a:r>
            <a:br>
              <a:rPr lang="hr-HR" dirty="0"/>
            </a:br>
            <a:r>
              <a:rPr lang="hr-HR" dirty="0"/>
              <a:t>5 - U potpunosti se slažem</a:t>
            </a: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959698"/>
              </p:ext>
            </p:extLst>
          </p:nvPr>
        </p:nvGraphicFramePr>
        <p:xfrm>
          <a:off x="4856163" y="446088"/>
          <a:ext cx="6251575" cy="541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69967" y="2330407"/>
            <a:ext cx="4080752" cy="3600311"/>
          </a:xfrm>
        </p:spPr>
        <p:txBody>
          <a:bodyPr>
            <a:normAutofit/>
          </a:bodyPr>
          <a:lstStyle/>
          <a:p>
            <a:r>
              <a:rPr lang="hr-HR" sz="2800" dirty="0"/>
              <a:t>V</a:t>
            </a:r>
            <a:r>
              <a:rPr lang="hr-HR" sz="2800" dirty="0" smtClean="0"/>
              <a:t>ećina </a:t>
            </a:r>
            <a:r>
              <a:rPr lang="hr-HR" sz="2800" dirty="0"/>
              <a:t>učenika je vrlo aktivna u procesu učenja.</a:t>
            </a:r>
          </a:p>
        </p:txBody>
      </p:sp>
    </p:spTree>
    <p:extLst>
      <p:ext uri="{BB962C8B-B14F-4D97-AF65-F5344CB8AC3E}">
        <p14:creationId xmlns:p14="http://schemas.microsoft.com/office/powerpoint/2010/main" val="1596194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1 - Uopće se ne slažem </a:t>
            </a:r>
            <a:br>
              <a:rPr lang="hr-HR" dirty="0"/>
            </a:br>
            <a:r>
              <a:rPr lang="hr-HR" dirty="0"/>
              <a:t>2 - Uglavnom se ne slažem </a:t>
            </a:r>
            <a:br>
              <a:rPr lang="hr-HR" dirty="0"/>
            </a:br>
            <a:r>
              <a:rPr lang="hr-HR" dirty="0"/>
              <a:t>3 - Djelomično se slažem</a:t>
            </a:r>
            <a:br>
              <a:rPr lang="hr-HR" dirty="0"/>
            </a:br>
            <a:r>
              <a:rPr lang="hr-HR" dirty="0"/>
              <a:t>4 - Uglavnom se slažem </a:t>
            </a:r>
            <a:br>
              <a:rPr lang="hr-HR" dirty="0"/>
            </a:br>
            <a:r>
              <a:rPr lang="hr-HR" dirty="0"/>
              <a:t>5 - U potpunosti se slažem</a:t>
            </a: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107617"/>
              </p:ext>
            </p:extLst>
          </p:nvPr>
        </p:nvGraphicFramePr>
        <p:xfrm>
          <a:off x="4856163" y="446088"/>
          <a:ext cx="6251575" cy="541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30927" y="2260738"/>
            <a:ext cx="4289758" cy="3600311"/>
          </a:xfrm>
        </p:spPr>
        <p:txBody>
          <a:bodyPr>
            <a:normAutofit/>
          </a:bodyPr>
          <a:lstStyle/>
          <a:p>
            <a:r>
              <a:rPr lang="pl-PL" sz="2800" dirty="0"/>
              <a:t>P</a:t>
            </a:r>
            <a:r>
              <a:rPr lang="pl-PL" sz="2800" dirty="0" smtClean="0"/>
              <a:t>otrebno </a:t>
            </a:r>
            <a:r>
              <a:rPr lang="pl-PL" sz="2800" dirty="0"/>
              <a:t>mi je znatno više vremena za pripremu u odnosu na podučavanje u razredu.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28621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1 - Uopće se ne slažem </a:t>
            </a:r>
            <a:br>
              <a:rPr lang="hr-HR" dirty="0"/>
            </a:br>
            <a:r>
              <a:rPr lang="hr-HR" dirty="0"/>
              <a:t>2 - Uglavnom se ne slažem </a:t>
            </a:r>
            <a:br>
              <a:rPr lang="hr-HR" dirty="0"/>
            </a:br>
            <a:r>
              <a:rPr lang="hr-HR" dirty="0"/>
              <a:t>3 - Djelomično se slažem</a:t>
            </a:r>
            <a:br>
              <a:rPr lang="hr-HR" dirty="0"/>
            </a:br>
            <a:r>
              <a:rPr lang="hr-HR" dirty="0"/>
              <a:t>4 - Uglavnom se slažem </a:t>
            </a:r>
            <a:br>
              <a:rPr lang="hr-HR" dirty="0"/>
            </a:br>
            <a:r>
              <a:rPr lang="hr-HR" dirty="0"/>
              <a:t>5 - U potpunosti se slažem</a:t>
            </a: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260356"/>
              </p:ext>
            </p:extLst>
          </p:nvPr>
        </p:nvGraphicFramePr>
        <p:xfrm>
          <a:off x="5091296" y="768305"/>
          <a:ext cx="6251575" cy="541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39633" y="2260738"/>
            <a:ext cx="4281051" cy="3600311"/>
          </a:xfrm>
        </p:spPr>
        <p:txBody>
          <a:bodyPr/>
          <a:lstStyle/>
          <a:p>
            <a:r>
              <a:rPr lang="hr-HR" dirty="0"/>
              <a:t> </a:t>
            </a:r>
            <a:r>
              <a:rPr lang="hr-HR" sz="2800" dirty="0"/>
              <a:t>L</a:t>
            </a:r>
            <a:r>
              <a:rPr lang="hr-HR" sz="2800" dirty="0" smtClean="0"/>
              <a:t>ako </a:t>
            </a:r>
            <a:r>
              <a:rPr lang="hr-HR" sz="2800" dirty="0"/>
              <a:t>pratim napredak učenika.</a:t>
            </a:r>
          </a:p>
        </p:txBody>
      </p:sp>
    </p:spTree>
    <p:extLst>
      <p:ext uri="{BB962C8B-B14F-4D97-AF65-F5344CB8AC3E}">
        <p14:creationId xmlns:p14="http://schemas.microsoft.com/office/powerpoint/2010/main" val="4013016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a citiranj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Za citiranje</Template>
  <TotalTime>1109</TotalTime>
  <Words>1256</Words>
  <Application>Microsoft Office PowerPoint</Application>
  <PresentationFormat>Široki zaslon</PresentationFormat>
  <Paragraphs>117</Paragraphs>
  <Slides>25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25</vt:i4>
      </vt:variant>
    </vt:vector>
  </HeadingPairs>
  <TitlesOfParts>
    <vt:vector size="30" baseType="lpstr">
      <vt:lpstr>Calibri</vt:lpstr>
      <vt:lpstr>Century Gothic</vt:lpstr>
      <vt:lpstr>Times New Roman</vt:lpstr>
      <vt:lpstr>Wingdings 2</vt:lpstr>
      <vt:lpstr>Za citiranje</vt:lpstr>
      <vt:lpstr>NASTAVA NA DALJINU  Stavovi i mišljenja NASTAVNIKA povezani sa situacijom COVID-19  i nastavom na daljinu na kraju  nastavne godine 2019./20.</vt:lpstr>
      <vt:lpstr>Samovrednovanje </vt:lpstr>
      <vt:lpstr>Anonimnom anketnom upitniku pristupio je 21 nastavnik/ca </vt:lpstr>
      <vt:lpstr> </vt:lpstr>
      <vt:lpstr>1 - Uopće se ne slažem  2 - Uglavnom se ne slažem  3 - Djelomično se slažem 4 - Uglavnom se slažem  5 - U potpunosti se slažem  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1 - Uopće se ne slažem  2 - Uglavnom se ne slažem  3 - Djelomično se slažem 4 - Uglavnom se slažem  5 - U potpunosti se slažem</vt:lpstr>
      <vt:lpstr>ZAKLJUČNA RAZMATRANJA</vt:lpstr>
      <vt:lpstr>ZAKLJUČNA RAZMATRANJA</vt:lpstr>
      <vt:lpstr>ZAKLJUČNA RAZMATRANJA</vt:lpstr>
      <vt:lpstr>Nabrojite 3 stvari za koje smatrate da ih je potrebno poboljšati u provedbi online nastave u našoj školi.</vt:lpstr>
      <vt:lpstr>Nabrojite 3 stvari za koje smatrate da ih je potrebno poboljšati u provedbi online nastave u našoj školi.</vt:lpstr>
      <vt:lpstr>Nabrojite 3 stvari za koje smatrate da ih je potrebno poboljšati u provedbi online nastave u našoj školi.</vt:lpstr>
      <vt:lpstr>Ako imate dodatnih komentara i prijedloga, molim Vas, podijelite ih s nama:</vt:lpstr>
      <vt:lpstr>Ako imate dodatnih komentara i prijedloga, molim Vas, podijelite ih s nama: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NASTAVA NA DALJINU  Stavovi i mišljenja NASTAVNIKA povezani sa situacijom COVID-19  i učenjem i nastavom na daljinu na kraju nastavne godine 2019./20.</dc:title>
  <dc:creator>kORISNIK</dc:creator>
  <cp:lastModifiedBy>kORISNIK</cp:lastModifiedBy>
  <cp:revision>81</cp:revision>
  <dcterms:created xsi:type="dcterms:W3CDTF">2020-08-17T08:54:21Z</dcterms:created>
  <dcterms:modified xsi:type="dcterms:W3CDTF">2020-09-06T13:24:23Z</dcterms:modified>
</cp:coreProperties>
</file>