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6" r:id="rId14"/>
    <p:sldId id="271" r:id="rId15"/>
    <p:sldId id="277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72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4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3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1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8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3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8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13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5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1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1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31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9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4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35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727AC-8810-40CB-8263-12F0FCC42206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054B45-5337-40D1-9B41-0928847D7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92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ova-akropola.com/wp-content/uploads/2014/11/FRAKTALI_Koch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67-EA5E-434E-A288-D7589E163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8000" b="1" dirty="0"/>
              <a:t>FRAKTALI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A2A40-DB03-43EA-986F-476BEA755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177833"/>
            <a:ext cx="7766936" cy="1096899"/>
          </a:xfrm>
        </p:spPr>
        <p:txBody>
          <a:bodyPr>
            <a:normAutofit fontScale="92500" lnSpcReduction="20000"/>
          </a:bodyPr>
          <a:lstStyle/>
          <a:p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Izradile: Sara Vuković i Ema Ptiček, 8.a</a:t>
            </a:r>
          </a:p>
          <a:p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OŠ </a:t>
            </a:r>
            <a:r>
              <a:rPr lang="hr-H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Trnovec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5.Festival matematike-Varaždin, 25.travnja 2019.</a:t>
            </a:r>
          </a:p>
        </p:txBody>
      </p:sp>
    </p:spTree>
    <p:extLst>
      <p:ext uri="{BB962C8B-B14F-4D97-AF65-F5344CB8AC3E}">
        <p14:creationId xmlns:p14="http://schemas.microsoft.com/office/powerpoint/2010/main" val="5219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BF28-F653-479C-8654-DABE7ECB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62" y="381000"/>
            <a:ext cx="8596668" cy="1121229"/>
          </a:xfrm>
        </p:spPr>
        <p:txBody>
          <a:bodyPr>
            <a:normAutofit/>
          </a:bodyPr>
          <a:lstStyle/>
          <a:p>
            <a:r>
              <a:rPr lang="hr-HR" sz="4000" dirty="0"/>
              <a:t>PERLINOV ŠUM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20698-797F-40BB-B545-5775DB3E0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44" y="1019299"/>
            <a:ext cx="7703188" cy="44520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ovaj se fraktal koristi za crtanje terena iz prirode, posebno planina, u računalnoj grafici</a:t>
            </a: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5E3A24C1-404E-4D16-B9CC-7E32E7AA12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" y="2499730"/>
            <a:ext cx="5228595" cy="30179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525BF-AC54-4C72-85E1-1457308E06B1}"/>
              </a:ext>
            </a:extLst>
          </p:cNvPr>
          <p:cNvSpPr txBox="1"/>
          <p:nvPr/>
        </p:nvSpPr>
        <p:spPr>
          <a:xfrm>
            <a:off x="2667410" y="5683229"/>
            <a:ext cx="5841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planine stvorene koristeći </a:t>
            </a:r>
            <a:r>
              <a:rPr lang="hr-H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fraktal</a:t>
            </a: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Perlinov</a:t>
            </a: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šum</a:t>
            </a:r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B5151-EE76-42F7-982E-6311F12A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83" y="2499730"/>
            <a:ext cx="5096127" cy="30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6552-1356-4F01-961B-346BE2A7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8883"/>
            <a:ext cx="8596668" cy="903889"/>
          </a:xfrm>
        </p:spPr>
        <p:txBody>
          <a:bodyPr>
            <a:normAutofit/>
          </a:bodyPr>
          <a:lstStyle/>
          <a:p>
            <a:r>
              <a:rPr lang="hr-HR" sz="4000" dirty="0"/>
              <a:t>FRAKTALNA DIMENZIJA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2AA17-82EA-41D9-83DE-91B27F85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7366"/>
            <a:ext cx="8596668" cy="4653997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prije fraktalne dimenzije valja objasniti topološku dimenziju nekog lika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topološka dimenzija predstavlja broj smjerova kojima bi se mogli kretati da se nalazimo u tom objektu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TOČKA – topološka dimenzija 0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PRAVAC – topološka dimenzija 1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GEOMETRIJSKI LIK - topološka dimenzija 2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GEOMETRIJSKO TIJELO - topološka dimenzija 3</a:t>
            </a:r>
          </a:p>
        </p:txBody>
      </p:sp>
      <p:pic>
        <p:nvPicPr>
          <p:cNvPr id="3074" name="Picture 2" descr="Slikovni rezultat za toÄ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1" y="5491286"/>
            <a:ext cx="1310619" cy="9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likovni rezultat za prav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7" descr="Slikovni rezultat za prava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1" name="Picture 9" descr="Slikovni rezultat za prava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6925" r="14390" b="8669"/>
          <a:stretch/>
        </p:blipFill>
        <p:spPr bwMode="auto">
          <a:xfrm>
            <a:off x="2159875" y="5108027"/>
            <a:ext cx="2569780" cy="16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8621" r="44192" b="16060"/>
          <a:stretch/>
        </p:blipFill>
        <p:spPr bwMode="auto">
          <a:xfrm>
            <a:off x="4950372" y="5232086"/>
            <a:ext cx="1734207" cy="127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77" y="4767523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3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F8D7-A108-4350-B012-9F225F2C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34" y="317500"/>
            <a:ext cx="8596668" cy="1320800"/>
          </a:xfrm>
        </p:spPr>
        <p:txBody>
          <a:bodyPr>
            <a:normAutofit/>
          </a:bodyPr>
          <a:lstStyle/>
          <a:p>
            <a:r>
              <a:rPr lang="hr-HR" sz="4000" dirty="0"/>
              <a:t>FRAKTALNA DIMENZIJA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0005DF-4B6A-4D02-BA13-B59866E2E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255" y="1253671"/>
                <a:ext cx="9107747" cy="4419391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vrijednost koja nam govori o tome u kolikoj mjeri </a:t>
                </a:r>
                <a:r>
                  <a:rPr lang="hr-HR" sz="2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fraktal</a:t>
                </a:r>
                <a:r>
                  <a:rPr lang="hr-HR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hr-HR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ispunjava prostor i opisuje izlomljenost objekta </a:t>
                </a:r>
              </a:p>
              <a:p>
                <a:pPr marL="0" indent="0">
                  <a:buNone/>
                </a:pPr>
                <a:r>
                  <a:rPr lang="hr-HR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hr-HR" sz="2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fraktalna</a:t>
                </a:r>
                <a:r>
                  <a:rPr lang="hr-HR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dimenzija obala) ili hrapavost</a:t>
                </a:r>
              </a:p>
              <a:p>
                <a:pPr marL="0" indent="0">
                  <a:buNone/>
                </a:pPr>
                <a:r>
                  <a:rPr lang="hr-HR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objekta (</a:t>
                </a:r>
                <a:r>
                  <a:rPr lang="hr-HR" sz="24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fraktalna</a:t>
                </a:r>
                <a:r>
                  <a:rPr lang="hr-HR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dimenzija planina)</a:t>
                </a:r>
              </a:p>
              <a:p>
                <a:r>
                  <a:rPr lang="hr-HR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nije cijeli broj</a:t>
                </a:r>
              </a:p>
              <a:p>
                <a:r>
                  <a:rPr lang="sr-Latn-RS" alt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izraz po kojem se mjeri dimenzija:  </a:t>
                </a:r>
                <a14:m>
                  <m:oMath xmlns:m="http://schemas.openxmlformats.org/officeDocument/2006/math">
                    <m:r>
                      <a:rPr lang="hr-HR" altLang="sr-Latn-R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hr-HR" altLang="sr-Latn-R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altLang="sr-Latn-R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r-HR" altLang="sr-Latn-R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altLang="sr-Latn-RS" sz="24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hr-HR" altLang="sr-Latn-R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hr-HR" altLang="sr-Latn-R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hr-HR" altLang="sr-Latn-R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hr-HR" altLang="sr-Latn-RS" sz="240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hr-HR" altLang="sr-Latn-R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a:rPr lang="hr-HR" altLang="sr-Latn-R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hr-HR" altLang="sr-Latn-R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hr-HR" altLang="sr-Latn-RS" sz="240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RS" alt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d – fraktalna dimenzija</a:t>
                </a: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n – broj novih kopija objekata promatrano nakon uvećanja</a:t>
                </a: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sr-Latn-R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s – faktor uvećanja</a:t>
                </a:r>
                <a:endParaRPr lang="hr-HR" sz="24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endParaRPr lang="hr-HR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0005DF-4B6A-4D02-BA13-B59866E2E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255" y="1253671"/>
                <a:ext cx="9107747" cy="4419391"/>
              </a:xfrm>
              <a:blipFill>
                <a:blip r:embed="rId2"/>
                <a:stretch>
                  <a:fillRect l="-1004" t="-1103" b="-193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"/>
          <a:stretch/>
        </p:blipFill>
        <p:spPr bwMode="auto">
          <a:xfrm>
            <a:off x="7465015" y="317500"/>
            <a:ext cx="4726985" cy="574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9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/>
              <a:t>MJERENJE</a:t>
            </a:r>
            <a:r>
              <a:rPr lang="hr-HR" dirty="0"/>
              <a:t> FRAKTALNE DIMENZIJE</a:t>
            </a:r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22" y="1244600"/>
            <a:ext cx="4807078" cy="53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4"/>
          <p:cNvSpPr txBox="1"/>
          <p:nvPr/>
        </p:nvSpPr>
        <p:spPr>
          <a:xfrm>
            <a:off x="647700" y="1854200"/>
            <a:ext cx="574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alibri" panose="020F0502020204030204" pitchFamily="34" charset="0"/>
              </a:rPr>
              <a:t>Najjednostavniji način mjerenja </a:t>
            </a:r>
            <a:r>
              <a:rPr lang="hr-HR" sz="2400" dirty="0" err="1">
                <a:latin typeface="Calibri" panose="020F0502020204030204" pitchFamily="34" charset="0"/>
              </a:rPr>
              <a:t>fraktalne</a:t>
            </a:r>
            <a:r>
              <a:rPr lang="hr-HR" sz="2400" dirty="0">
                <a:latin typeface="Calibri" panose="020F0502020204030204" pitchFamily="34" charset="0"/>
              </a:rPr>
              <a:t> dimenzije krivulje jest </a:t>
            </a:r>
            <a:r>
              <a:rPr lang="hr-HR" sz="2400" b="1" i="1" dirty="0">
                <a:latin typeface="Calibri" panose="020F0502020204030204" pitchFamily="34" charset="0"/>
              </a:rPr>
              <a:t>«metoda brojanja kutija.» </a:t>
            </a:r>
          </a:p>
          <a:p>
            <a:r>
              <a:rPr lang="hr-HR" sz="2400" dirty="0">
                <a:latin typeface="Calibri" panose="020F0502020204030204" pitchFamily="34" charset="0"/>
              </a:rPr>
              <a:t>Krivulja se prekrije mrežom malih kvadratića i prebroji se kroz koliko kvadratića prolazi. Postupak se ponavlja za sve manje i manje kvadratiće.</a:t>
            </a:r>
          </a:p>
        </p:txBody>
      </p:sp>
    </p:spTree>
    <p:extLst>
      <p:ext uri="{BB962C8B-B14F-4D97-AF65-F5344CB8AC3E}">
        <p14:creationId xmlns:p14="http://schemas.microsoft.com/office/powerpoint/2010/main" val="17284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272142"/>
            <a:ext cx="8596668" cy="769258"/>
          </a:xfrm>
        </p:spPr>
        <p:txBody>
          <a:bodyPr/>
          <a:lstStyle/>
          <a:p>
            <a:r>
              <a:rPr lang="hr-HR" dirty="0"/>
              <a:t>PRIMJENA TEORIJE FRAKTALA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028700"/>
            <a:ext cx="8596668" cy="501266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u umjetnosti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glazbi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prirodi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medicini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ekonomiji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industriji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elektronici</a:t>
            </a: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81" y="387025"/>
            <a:ext cx="3736619" cy="280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108841"/>
            <a:ext cx="4573971" cy="22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1" y="3657600"/>
            <a:ext cx="3490202" cy="232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84" y="3657600"/>
            <a:ext cx="4177862" cy="28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4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1569" y="136635"/>
            <a:ext cx="8596668" cy="935420"/>
          </a:xfrm>
        </p:spPr>
        <p:txBody>
          <a:bodyPr/>
          <a:lstStyle/>
          <a:p>
            <a:r>
              <a:rPr lang="hr-HR" dirty="0"/>
              <a:t>PRISUTNOST FRAKTALNIH STRUKTURA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993229"/>
            <a:ext cx="8596668" cy="5048134"/>
          </a:xfrm>
        </p:spPr>
        <p:txBody>
          <a:bodyPr>
            <a:normAutofit/>
          </a:bodyPr>
          <a:lstStyle/>
          <a:p>
            <a:pPr lvl="0"/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svuda oko nas</a:t>
            </a:r>
          </a:p>
          <a:p>
            <a:pPr lvl="0"/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i sami smo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fraktali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– mozak, krvotok,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dnk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</a:p>
          <a:p>
            <a:pPr lvl="0"/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svemir je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fraktalan</a:t>
            </a:r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/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medicina: (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fraktalna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geometrija dala je odgovor zašto virus HIV-a ima dugi period inkubacije, kompjuter mjeri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fraktalnu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strukturu stanice i tako otkriva stanice raka, otkucaji ljudskog srca imaju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fraktalnu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strukturu…)</a:t>
            </a:r>
          </a:p>
          <a:p>
            <a:pPr lvl="0"/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pronalaženju nafte, predviđanju potresa, na tržištu financija </a:t>
            </a: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4634" y="330200"/>
            <a:ext cx="8596668" cy="660400"/>
          </a:xfrm>
        </p:spPr>
        <p:txBody>
          <a:bodyPr/>
          <a:lstStyle/>
          <a:p>
            <a:r>
              <a:rPr lang="hr-HR" dirty="0"/>
              <a:t>PRIMJER PRIMJENE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150882"/>
            <a:ext cx="8596668" cy="4906246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na početku svoje karijere u IBM uspio je riješiti sljedeći problem: zbog iznenadnih navala šumova dolazilo je do gubitka i izobličenja računalnih podataka </a:t>
            </a:r>
          </a:p>
          <a:p>
            <a:pPr lvl="0"/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Mandelbrot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je otkrio da su pogreške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fraktalne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i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samoslične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idu u beskonačnost</a:t>
            </a:r>
          </a:p>
          <a:p>
            <a:pPr lvl="0"/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Problem je riješio uz pomoć ranije otkrivenog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fraktala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zvanog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Cantorov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skup</a:t>
            </a:r>
          </a:p>
          <a:p>
            <a:pPr lvl="0"/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IBM-ovi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inžinjeri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nisu razumjeli njegovo rješenje što samo pokazuje koliko je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fraktalna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geometrija teško razumljiva</a:t>
            </a: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i="1" u="sng" dirty="0">
                <a:solidFill>
                  <a:schemeClr val="tx1"/>
                </a:solidFill>
                <a:latin typeface="Calibri" panose="020F0502020204030204" pitchFamily="34" charset="0"/>
              </a:rPr>
              <a:t>IBM- </a:t>
            </a:r>
            <a:r>
              <a:rPr lang="hr-HR" sz="2400" i="1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International</a:t>
            </a:r>
            <a:r>
              <a:rPr lang="hr-HR" sz="2400" i="1" u="sng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sz="2400" i="1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Business</a:t>
            </a:r>
            <a:r>
              <a:rPr lang="hr-HR" sz="2400" i="1" u="sng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sz="2400" i="1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Machines</a:t>
            </a:r>
            <a:endParaRPr lang="hr-HR" sz="2400" i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812800"/>
          </a:xfrm>
        </p:spPr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295401"/>
            <a:ext cx="8596668" cy="4745962"/>
          </a:xfrm>
        </p:spPr>
        <p:txBody>
          <a:bodyPr>
            <a:normAutofit/>
          </a:bodyPr>
          <a:lstStyle/>
          <a:p>
            <a:pPr lvl="0"/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fraktalna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geometrija je geometrija praktičnog, stvarnog, svakodnevnog svijeta</a:t>
            </a:r>
          </a:p>
          <a:p>
            <a:pPr lvl="0"/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sve više se  rješavanju problema iz različitih sfera života pristupa pomoću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fraktalne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geometrije</a:t>
            </a:r>
          </a:p>
          <a:p>
            <a:pPr lvl="0"/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njezin napredak omogućio je razvoj računalne tehnologije</a:t>
            </a:r>
          </a:p>
          <a:p>
            <a:pPr lvl="0"/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fraktalna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geometrija je novi matematički jezik  koji se sve više razvija</a:t>
            </a:r>
          </a:p>
          <a:p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19100"/>
            <a:ext cx="8596668" cy="812800"/>
          </a:xfrm>
        </p:spPr>
        <p:txBody>
          <a:bodyPr/>
          <a:lstStyle/>
          <a:p>
            <a:r>
              <a:rPr lang="hr-HR" dirty="0"/>
              <a:t>ZA KRAJ…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193801"/>
            <a:ext cx="8596668" cy="4847562"/>
          </a:xfrm>
        </p:spPr>
        <p:txBody>
          <a:bodyPr/>
          <a:lstStyle/>
          <a:p>
            <a:pPr marL="0" indent="0" algn="ctr">
              <a:buNone/>
            </a:pPr>
            <a:endParaRPr lang="hr-HR" sz="2400" i="1" dirty="0"/>
          </a:p>
          <a:p>
            <a:pPr marL="0" indent="0" algn="ctr">
              <a:buNone/>
            </a:pPr>
            <a:endParaRPr lang="hr-HR" sz="24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r-HR" sz="2400" i="1" dirty="0">
                <a:solidFill>
                  <a:schemeClr val="tx1"/>
                </a:solidFill>
              </a:rPr>
              <a:t>„Oblaci nisu sfere, </a:t>
            </a:r>
          </a:p>
          <a:p>
            <a:pPr marL="0" indent="0" algn="ctr">
              <a:buNone/>
            </a:pPr>
            <a:r>
              <a:rPr lang="hr-HR" sz="2400" i="1" dirty="0">
                <a:solidFill>
                  <a:schemeClr val="tx1"/>
                </a:solidFill>
              </a:rPr>
              <a:t>planine nisu stošci,</a:t>
            </a:r>
          </a:p>
          <a:p>
            <a:pPr marL="0" indent="0" algn="ctr">
              <a:buNone/>
            </a:pPr>
            <a:r>
              <a:rPr lang="hr-HR" sz="2400" i="1" dirty="0">
                <a:solidFill>
                  <a:schemeClr val="tx1"/>
                </a:solidFill>
              </a:rPr>
              <a:t>obale nisu krugovi, </a:t>
            </a:r>
          </a:p>
          <a:p>
            <a:pPr marL="0" indent="0" algn="ctr">
              <a:buNone/>
            </a:pPr>
            <a:r>
              <a:rPr lang="hr-HR" sz="2400" i="1" dirty="0">
                <a:solidFill>
                  <a:schemeClr val="tx1"/>
                </a:solidFill>
              </a:rPr>
              <a:t>kora nije glatka, </a:t>
            </a:r>
          </a:p>
          <a:p>
            <a:pPr marL="0" indent="0" algn="ctr">
              <a:buNone/>
            </a:pPr>
            <a:r>
              <a:rPr lang="hr-HR" sz="2400" i="1" dirty="0">
                <a:solidFill>
                  <a:schemeClr val="tx1"/>
                </a:solidFill>
              </a:rPr>
              <a:t>a munja ne putuje ravnom linijom”</a:t>
            </a:r>
          </a:p>
          <a:p>
            <a:pPr marL="0" indent="0" algn="r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hr-HR" dirty="0" err="1">
                <a:solidFill>
                  <a:schemeClr val="tx1"/>
                </a:solidFill>
              </a:rPr>
              <a:t>Benoit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Mandelbrot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93700"/>
            <a:ext cx="8596668" cy="711200"/>
          </a:xfrm>
        </p:spPr>
        <p:txBody>
          <a:bodyPr>
            <a:normAutofit/>
          </a:bodyPr>
          <a:lstStyle/>
          <a:p>
            <a:r>
              <a:rPr lang="hr-HR" dirty="0"/>
              <a:t>IZVORI: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09701"/>
            <a:ext cx="9660466" cy="4631662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Lesmoir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Gordon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N;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Rood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W;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Edney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R; „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Fraktalna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geometrija za početnike, Zagreb, 2006.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STRUNA - Hrvatsko strukovno nazivlje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Hrvatska enciklopedija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Google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znalac</a:t>
            </a:r>
          </a:p>
          <a:p>
            <a:pPr marL="400050" indent="-400050">
              <a:buFont typeface="+mj-lt"/>
              <a:buAutoNum type="romanUcPeriod"/>
            </a:pP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Lukenda</a:t>
            </a:r>
            <a:r>
              <a:rPr lang="hr-HR" sz="2400">
                <a:solidFill>
                  <a:schemeClr val="tx1"/>
                </a:solidFill>
                <a:latin typeface="Calibri" panose="020F0502020204030204" pitchFamily="34" charset="0"/>
              </a:rPr>
              <a:t>, Sunčica: 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„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Fraktali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- čudesne slike kaosa”, seminarski rad, 2006.</a:t>
            </a:r>
          </a:p>
        </p:txBody>
      </p:sp>
    </p:spTree>
    <p:extLst>
      <p:ext uri="{BB962C8B-B14F-4D97-AF65-F5344CB8AC3E}">
        <p14:creationId xmlns:p14="http://schemas.microsoft.com/office/powerpoint/2010/main" val="18318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C3FA-F8DF-4068-9136-B4DF221E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89" y="120869"/>
            <a:ext cx="8596668" cy="853440"/>
          </a:xfrm>
        </p:spPr>
        <p:txBody>
          <a:bodyPr>
            <a:normAutofit/>
          </a:bodyPr>
          <a:lstStyle/>
          <a:p>
            <a:r>
              <a:rPr lang="hr-HR" sz="4000" dirty="0"/>
              <a:t>POJAM FRAKTALA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B68BB-B9CD-4EA9-87ED-8F90080C5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93228"/>
            <a:ext cx="8596668" cy="5048135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lat. fractus- razlomljen, slomljen, nepovezan</a:t>
            </a:r>
          </a:p>
          <a:p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- geometrijski oblik kojeg odlikuje svojstvo da je svaki njegov dio sličan cjelini (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samosličnost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čudesni geometrijski oblici koji se sastoje od umanjenih verzija samih sebe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odličan primjer fraktala u prirodi jesu karfiola, brokula i njihov križanac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šenon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endParaRPr lang="hr-HR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Slikovni rezultat za karfiola">
            <a:extLst>
              <a:ext uri="{FF2B5EF4-FFF2-40B4-BE49-F238E27FC236}">
                <a16:creationId xmlns:a16="http://schemas.microsoft.com/office/drawing/2014/main" id="{7772664A-43C6-4C23-9371-118EE486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61" y="838093"/>
            <a:ext cx="2718352" cy="27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D6E72-135E-446A-9C5C-ABC6CD924654}"/>
              </a:ext>
            </a:extLst>
          </p:cNvPr>
          <p:cNvSpPr txBox="1"/>
          <p:nvPr/>
        </p:nvSpPr>
        <p:spPr>
          <a:xfrm>
            <a:off x="9143282" y="3468925"/>
            <a:ext cx="231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karfiola</a:t>
            </a:r>
          </a:p>
        </p:txBody>
      </p:sp>
      <p:pic>
        <p:nvPicPr>
          <p:cNvPr id="1028" name="Picture 4" descr="Slikovni rezultat za brokula">
            <a:extLst>
              <a:ext uri="{FF2B5EF4-FFF2-40B4-BE49-F238E27FC236}">
                <a16:creationId xmlns:a16="http://schemas.microsoft.com/office/drawing/2014/main" id="{84103818-EF51-4F18-8430-1D6530F6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814" y="4322535"/>
            <a:ext cx="3686443" cy="21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5AB46-552A-4256-8697-52BEE2010DCE}"/>
              </a:ext>
            </a:extLst>
          </p:cNvPr>
          <p:cNvSpPr txBox="1"/>
          <p:nvPr/>
        </p:nvSpPr>
        <p:spPr>
          <a:xfrm>
            <a:off x="9838487" y="6215176"/>
            <a:ext cx="2690191" cy="37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brokula</a:t>
            </a:r>
          </a:p>
        </p:txBody>
      </p:sp>
      <p:pic>
        <p:nvPicPr>
          <p:cNvPr id="1032" name="Picture 8" descr="Slikovni rezultat za Å¡enon">
            <a:extLst>
              <a:ext uri="{FF2B5EF4-FFF2-40B4-BE49-F238E27FC236}">
                <a16:creationId xmlns:a16="http://schemas.microsoft.com/office/drawing/2014/main" id="{735C83DC-0F71-4D51-AB50-721A2158E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3" y="4044668"/>
            <a:ext cx="4121284" cy="28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Å¡enon">
            <a:extLst>
              <a:ext uri="{FF2B5EF4-FFF2-40B4-BE49-F238E27FC236}">
                <a16:creationId xmlns:a16="http://schemas.microsoft.com/office/drawing/2014/main" id="{BA822B1D-49F9-4CC3-AB0B-01CCDE4E7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8" t="53912" r="24173" b="24064"/>
          <a:stretch/>
        </p:blipFill>
        <p:spPr bwMode="auto">
          <a:xfrm>
            <a:off x="4615777" y="4433235"/>
            <a:ext cx="2814110" cy="23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DF7BD3D-5E87-4EA2-95D5-511562CA9DDB}"/>
              </a:ext>
            </a:extLst>
          </p:cNvPr>
          <p:cNvSpPr/>
          <p:nvPr/>
        </p:nvSpPr>
        <p:spPr>
          <a:xfrm>
            <a:off x="2555010" y="5587395"/>
            <a:ext cx="725976" cy="662609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29AEE7-D263-4C24-BCC9-D132DFCED986}"/>
              </a:ext>
            </a:extLst>
          </p:cNvPr>
          <p:cNvCxnSpPr>
            <a:cxnSpLocks/>
          </p:cNvCxnSpPr>
          <p:nvPr/>
        </p:nvCxnSpPr>
        <p:spPr>
          <a:xfrm>
            <a:off x="3462838" y="5833246"/>
            <a:ext cx="1152939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0006-330C-4541-A2C2-4E0EC17C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304800"/>
            <a:ext cx="8596668" cy="749808"/>
          </a:xfrm>
        </p:spPr>
        <p:txBody>
          <a:bodyPr>
            <a:normAutofit/>
          </a:bodyPr>
          <a:lstStyle/>
          <a:p>
            <a:r>
              <a:rPr lang="hr-HR" sz="4000" dirty="0"/>
              <a:t>KLASIČNA I FRAKTALNA GEOMETRIJA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E61B-45DD-4BDF-9709-380D60015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14" y="1244600"/>
            <a:ext cx="8596668" cy="5613399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Klasična geometrija opisuje svijet idealnih oblika poput kruga, kvadrata, kugle, kocke (Euklidova geometrija)</a:t>
            </a:r>
          </a:p>
          <a:p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u 19. st. se pokazalo da postoji i drugačija geometrija – geometrija nepravilnih,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fraktalnih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oblika koje možemo vidjeti u krošnjama drveća, snježnim pahuljicama, krvožilnom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sustavu..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. (FRAKTALNA GEOMETRIJA)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njezinim ocem smatra se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Benoit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Mandelbrot</a:t>
            </a:r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Slikovni rezultat za kvadrat">
            <a:extLst>
              <a:ext uri="{FF2B5EF4-FFF2-40B4-BE49-F238E27FC236}">
                <a16:creationId xmlns:a16="http://schemas.microsoft.com/office/drawing/2014/main" id="{73383770-2339-4D25-80C7-2F9C7A47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4" y="2346555"/>
            <a:ext cx="1849046" cy="18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A90FA3-F11D-48E3-94DB-269F7D5F3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07"/>
          <a:stretch/>
        </p:blipFill>
        <p:spPr>
          <a:xfrm>
            <a:off x="114049" y="2222500"/>
            <a:ext cx="2453007" cy="2097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43C554-1678-445E-A446-C3EF377A1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286" y="2346555"/>
            <a:ext cx="2512706" cy="2198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9B63A1-DD1E-4410-942A-E13753986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980" y="2346555"/>
            <a:ext cx="2436306" cy="21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30F8-4572-4AC4-B1C7-8245C87A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3" y="288098"/>
            <a:ext cx="8596668" cy="736661"/>
          </a:xfrm>
        </p:spPr>
        <p:txBody>
          <a:bodyPr>
            <a:normAutofit/>
          </a:bodyPr>
          <a:lstStyle/>
          <a:p>
            <a:r>
              <a:rPr lang="hr-HR" sz="4000" dirty="0"/>
              <a:t>BENOIT MANDELBROT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7E6B-81C9-4C5C-B57E-2DF6EB888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29710"/>
            <a:ext cx="7818784" cy="5037327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francuski matematičar poljskog podrijetla rođen 1924.god.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tvrdio je da su geometrijske slike osnova matematike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algebarske probleme je mogao vizualizirati kao geometrijske slike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koncept fraktala uveo je 1975.god.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1982. godine je izdao knjigu „Fraktalna geometrija prirode” koja ja doživjela veliki uspjeh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umro je 2010. godine u SAD-u</a:t>
            </a:r>
          </a:p>
          <a:p>
            <a:endParaRPr lang="hr-H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F0325-7230-4AE4-B0AE-C513AA234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980767"/>
            <a:ext cx="3581400" cy="50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>
            <a:extLst>
              <a:ext uri="{FF2B5EF4-FFF2-40B4-BE49-F238E27FC236}">
                <a16:creationId xmlns:a16="http://schemas.microsoft.com/office/drawing/2014/main" id="{A28FBEB6-2CF0-49C4-84BF-C9D7D066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16" y="168165"/>
            <a:ext cx="8596668" cy="1320800"/>
          </a:xfrm>
        </p:spPr>
        <p:txBody>
          <a:bodyPr>
            <a:normAutofit/>
          </a:bodyPr>
          <a:lstStyle/>
          <a:p>
            <a:r>
              <a:rPr lang="hr-HR" sz="4000" dirty="0"/>
              <a:t>PODJELA FRAKTALA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AF1B20D-24A2-43C4-8C57-23CDD0BA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5" y="993228"/>
            <a:ext cx="11839904" cy="437843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GEOMETRIJSKI: 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Kochova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krivulja, trokut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Sierpinskog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, Pitagorino stablo,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Cantorov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skup…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ALGEBARSKI: Julijev skup,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Mandelbrotov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skup, gorući brod…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STOHASTIČKI: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Perlinov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šum,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Brownovo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gibanje,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Brownovo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drvo…</a:t>
            </a:r>
            <a:endParaRPr lang="hr-HR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E7390DA-D904-413B-AF8C-D45CC7ED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1" y="3833679"/>
            <a:ext cx="2631396" cy="174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76655AA2-276D-43D3-99E3-1692FEF0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00" y="3857004"/>
            <a:ext cx="2857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niOkvir 3">
            <a:extLst>
              <a:ext uri="{FF2B5EF4-FFF2-40B4-BE49-F238E27FC236}">
                <a16:creationId xmlns:a16="http://schemas.microsoft.com/office/drawing/2014/main" id="{AD149604-CC90-4F31-B9BD-BDBE4B429838}"/>
              </a:ext>
            </a:extLst>
          </p:cNvPr>
          <p:cNvSpPr txBox="1"/>
          <p:nvPr/>
        </p:nvSpPr>
        <p:spPr>
          <a:xfrm>
            <a:off x="4124988" y="5848290"/>
            <a:ext cx="276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alibri" panose="020F0502020204030204" pitchFamily="34" charset="0"/>
              </a:rPr>
              <a:t>gorući brod</a:t>
            </a:r>
          </a:p>
        </p:txBody>
      </p:sp>
      <p:sp>
        <p:nvSpPr>
          <p:cNvPr id="17" name="TekstniOkvir 4">
            <a:extLst>
              <a:ext uri="{FF2B5EF4-FFF2-40B4-BE49-F238E27FC236}">
                <a16:creationId xmlns:a16="http://schemas.microsoft.com/office/drawing/2014/main" id="{FD49BFB2-AA3E-40C2-9A9E-60A5A0473FAA}"/>
              </a:ext>
            </a:extLst>
          </p:cNvPr>
          <p:cNvSpPr txBox="1"/>
          <p:nvPr/>
        </p:nvSpPr>
        <p:spPr>
          <a:xfrm>
            <a:off x="617616" y="5885646"/>
            <a:ext cx="252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err="1">
                <a:latin typeface="Calibri" panose="020F0502020204030204" pitchFamily="34" charset="0"/>
              </a:rPr>
              <a:t>Cantorov</a:t>
            </a:r>
            <a:r>
              <a:rPr lang="hr-HR" sz="2000" dirty="0">
                <a:latin typeface="Calibri" panose="020F0502020204030204" pitchFamily="34" charset="0"/>
              </a:rPr>
              <a:t> skup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C2A75DB3-B8D6-4E88-90DB-C28B2D23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73" y="3217808"/>
            <a:ext cx="3123932" cy="266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niOkvir 5">
            <a:extLst>
              <a:ext uri="{FF2B5EF4-FFF2-40B4-BE49-F238E27FC236}">
                <a16:creationId xmlns:a16="http://schemas.microsoft.com/office/drawing/2014/main" id="{F7B89F46-8286-464D-9B9F-A10CE59F1F34}"/>
              </a:ext>
            </a:extLst>
          </p:cNvPr>
          <p:cNvSpPr txBox="1"/>
          <p:nvPr/>
        </p:nvSpPr>
        <p:spPr>
          <a:xfrm>
            <a:off x="7949083" y="6070312"/>
            <a:ext cx="328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err="1">
                <a:latin typeface="Calibri" panose="020F0502020204030204" pitchFamily="34" charset="0"/>
              </a:rPr>
              <a:t>Brownovo</a:t>
            </a:r>
            <a:r>
              <a:rPr lang="hr-HR" sz="2000" dirty="0">
                <a:latin typeface="Calibri" panose="020F0502020204030204" pitchFamily="34" charset="0"/>
              </a:rPr>
              <a:t> drvo</a:t>
            </a:r>
          </a:p>
        </p:txBody>
      </p:sp>
    </p:spTree>
    <p:extLst>
      <p:ext uri="{BB962C8B-B14F-4D97-AF65-F5344CB8AC3E}">
        <p14:creationId xmlns:p14="http://schemas.microsoft.com/office/powerpoint/2010/main" val="13592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4812-B5F3-473E-B117-95812F88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96" y="235356"/>
            <a:ext cx="8596668" cy="1320800"/>
          </a:xfrm>
        </p:spPr>
        <p:txBody>
          <a:bodyPr>
            <a:normAutofit/>
          </a:bodyPr>
          <a:lstStyle/>
          <a:p>
            <a:r>
              <a:rPr lang="hr-HR" sz="4000" dirty="0"/>
              <a:t>KOCHOVA KRIVULJA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9BB22-4B17-4660-A170-D78EA3848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229710"/>
            <a:ext cx="8216821" cy="481165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opisao ju je švedski matematičar </a:t>
            </a: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Niels Fabian Helge von Koch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1904.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zanimljivo je da </a:t>
            </a:r>
            <a:r>
              <a:rPr lang="hr-HR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Kochova</a:t>
            </a:r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 krivulja ima konačnu površinu, a beskonačan opseg</a:t>
            </a:r>
          </a:p>
        </p:txBody>
      </p:sp>
      <p:pic>
        <p:nvPicPr>
          <p:cNvPr id="5" name="Slika 4" descr="FRAKTALI_Koch">
            <a:hlinkClick r:id="rId2" tooltip="&quot;Kochova krivulja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6" y="4791404"/>
            <a:ext cx="6154781" cy="19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2">
            <a:extLst>
              <a:ext uri="{FF2B5EF4-FFF2-40B4-BE49-F238E27FC236}">
                <a16:creationId xmlns:a16="http://schemas.microsoft.com/office/drawing/2014/main" id="{F250AA5D-F794-4E14-A2F4-D09AF62F7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B9C4A16-A9FD-4F40-8778-BF66C1351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DAC67F0D-EAEB-42CB-BFB2-991EC443F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24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D3163A2D-A95B-4880-9812-892D3E32B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2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3F608637-7A9F-47AC-8E7B-7E9F4D86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0FAE7-5815-417C-B2DD-46121CAA5960}"/>
              </a:ext>
            </a:extLst>
          </p:cNvPr>
          <p:cNvSpPr txBox="1"/>
          <p:nvPr/>
        </p:nvSpPr>
        <p:spPr>
          <a:xfrm>
            <a:off x="8178343" y="2645689"/>
            <a:ext cx="296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nastanak Kochove krivulje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E75F65-C7FC-43A3-A4D0-D7FE5601416E}"/>
              </a:ext>
            </a:extLst>
          </p:cNvPr>
          <p:cNvSpPr txBox="1"/>
          <p:nvPr/>
        </p:nvSpPr>
        <p:spPr>
          <a:xfrm>
            <a:off x="7316368" y="5706216"/>
            <a:ext cx="343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nastanak Kochove pahuljice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EC8FBE-ECF9-409F-A912-514B2CDA8407}"/>
              </a:ext>
            </a:extLst>
          </p:cNvPr>
          <p:cNvGrpSpPr/>
          <p:nvPr/>
        </p:nvGrpSpPr>
        <p:grpSpPr>
          <a:xfrm>
            <a:off x="368712" y="3049207"/>
            <a:ext cx="8991518" cy="1056092"/>
            <a:chOff x="404338" y="5240771"/>
            <a:chExt cx="8991518" cy="1056092"/>
          </a:xfrm>
        </p:grpSpPr>
        <p:pic>
          <p:nvPicPr>
            <p:cNvPr id="29" name="Picture 28" descr="Slikovni rezultat za kochove krivulje">
              <a:extLst>
                <a:ext uri="{FF2B5EF4-FFF2-40B4-BE49-F238E27FC236}">
                  <a16:creationId xmlns:a16="http://schemas.microsoft.com/office/drawing/2014/main" id="{2CB82711-BCF4-4F1D-BB2A-153A58DAD790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104" y="5240771"/>
              <a:ext cx="7442752" cy="10560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71D53A-24DB-4303-8661-944617BAE0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8643" y="5735094"/>
              <a:ext cx="0" cy="306268"/>
            </a:xfrm>
            <a:prstGeom prst="straightConnector1">
              <a:avLst/>
            </a:prstGeom>
            <a:ln w="15875" cap="rnd">
              <a:solidFill>
                <a:srgbClr val="FF0000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8F43F4D-CCF0-45F2-96D4-E56D8D49E2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7646" y="5739618"/>
              <a:ext cx="0" cy="301744"/>
            </a:xfrm>
            <a:prstGeom prst="straightConnector1">
              <a:avLst/>
            </a:prstGeom>
            <a:ln w="15875" cap="rnd">
              <a:solidFill>
                <a:srgbClr val="FF0000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E698145-8414-4810-A636-FD4EDD093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1668" y="5477712"/>
              <a:ext cx="239150" cy="189517"/>
            </a:xfrm>
            <a:prstGeom prst="straightConnector1">
              <a:avLst/>
            </a:prstGeom>
            <a:ln w="15875" cap="rnd">
              <a:solidFill>
                <a:srgbClr val="FF0000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28756F2-708E-4C84-A4E8-2B2C897540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1083" y="5497010"/>
              <a:ext cx="250974" cy="150922"/>
            </a:xfrm>
            <a:prstGeom prst="straightConnector1">
              <a:avLst/>
            </a:prstGeom>
            <a:ln w="15875" cap="rnd">
              <a:solidFill>
                <a:srgbClr val="FF0000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78EE78-92CF-4CCD-8C30-D3F406E5A0DE}"/>
                </a:ext>
              </a:extLst>
            </p:cNvPr>
            <p:cNvCxnSpPr/>
            <p:nvPr/>
          </p:nvCxnSpPr>
          <p:spPr>
            <a:xfrm>
              <a:off x="404338" y="6106484"/>
              <a:ext cx="147710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181C9F4-ABED-4E55-B873-3146B74B78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550" y="5768817"/>
              <a:ext cx="0" cy="306268"/>
            </a:xfrm>
            <a:prstGeom prst="straightConnector1">
              <a:avLst/>
            </a:prstGeom>
            <a:ln w="15875" cap="rnd">
              <a:solidFill>
                <a:srgbClr val="FF0000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7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3416-DEA5-4912-9DFE-6D6A164D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48" y="283028"/>
            <a:ext cx="8596668" cy="772886"/>
          </a:xfrm>
        </p:spPr>
        <p:txBody>
          <a:bodyPr>
            <a:normAutofit/>
          </a:bodyPr>
          <a:lstStyle/>
          <a:p>
            <a:r>
              <a:rPr lang="hr-HR" sz="4000" dirty="0"/>
              <a:t>TROKUT SIERPINSKOG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CCE8-E41D-4B51-AC2E-16D754641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12371"/>
            <a:ext cx="9664095" cy="611777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opisao ga je poljski matematičar Waclaw Franciszek Sierpinski 1915.  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Nastao je tako da napravimo jednakostraničan trokut i da unutar njega napravimo još jedan jedankostraničan trokut čiji vrhovi su u polovištima stranica prvobitnog trokuta. Taj dobiveni trokut maknemo te se taj proces ponavlja beskonačno mnogo puta.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10212-4287-44F3-B70F-B2ECE6D31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813" y="3005309"/>
            <a:ext cx="6700602" cy="128504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46FC677-F67A-4113-B2C5-7713E97E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23" y="4027660"/>
            <a:ext cx="2589866" cy="25464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01" y="4495800"/>
            <a:ext cx="34258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4467956" y="4409888"/>
            <a:ext cx="199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 err="1">
                <a:latin typeface="Calibri" panose="020F0502020204030204" pitchFamily="34" charset="0"/>
              </a:rPr>
              <a:t>fraktalna</a:t>
            </a:r>
            <a:r>
              <a:rPr lang="hr-HR" b="1" i="1" dirty="0">
                <a:latin typeface="Calibri" panose="020F0502020204030204" pitchFamily="34" charset="0"/>
              </a:rPr>
              <a:t> piramida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608377" y="3647833"/>
            <a:ext cx="182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>
                <a:latin typeface="Calibri" panose="020F0502020204030204" pitchFamily="34" charset="0"/>
              </a:rPr>
              <a:t>tepih </a:t>
            </a:r>
            <a:r>
              <a:rPr lang="hr-HR" b="1" i="1" dirty="0" err="1">
                <a:latin typeface="Calibri" panose="020F0502020204030204" pitchFamily="34" charset="0"/>
              </a:rPr>
              <a:t>Sierpinskog</a:t>
            </a:r>
            <a:endParaRPr lang="hr-HR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687C-F602-4DA9-AE0C-36B4D340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PITAGORINO STABLO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63BD-2843-4EFB-9CF2-2E856EE7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4413"/>
            <a:ext cx="8596668" cy="4321419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kao fraktal opisao ga je danski matematičar Albert Bosman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nazvan je po Pitagori jer se početni oblik stabla koristi kao geometrijski dokaz Pitagorina poučka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EB4C7-A5CD-4BC0-B206-96BD589E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70" y="0"/>
            <a:ext cx="3035185" cy="205765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F154892-F11B-41F0-BBBD-FFBBC23E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81" y="3081988"/>
            <a:ext cx="4123962" cy="29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935BAB5F-1D58-416C-867D-4BE96DAF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07" y="3051855"/>
            <a:ext cx="4026549" cy="29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51D6DDC-5188-4049-BDF6-B17F9B45B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08" y="6071496"/>
            <a:ext cx="2209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hr-HR" altLang="sr-Latn-RS" sz="2000" dirty="0"/>
              <a:t>nakon 6 iteracija 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E8F61CF-B724-4EEA-8B20-02B38235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674" y="6073268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hr-HR" altLang="sr-Latn-RS" sz="2000" dirty="0"/>
              <a:t>nakon 20 iteracija </a:t>
            </a:r>
          </a:p>
        </p:txBody>
      </p:sp>
    </p:spTree>
    <p:extLst>
      <p:ext uri="{BB962C8B-B14F-4D97-AF65-F5344CB8AC3E}">
        <p14:creationId xmlns:p14="http://schemas.microsoft.com/office/powerpoint/2010/main" val="1073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7326-9CAB-4772-BEF7-70B783D4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77" y="239486"/>
            <a:ext cx="8596668" cy="925285"/>
          </a:xfrm>
        </p:spPr>
        <p:txBody>
          <a:bodyPr>
            <a:normAutofit/>
          </a:bodyPr>
          <a:lstStyle/>
          <a:p>
            <a:r>
              <a:rPr lang="hr-HR" sz="4000" dirty="0"/>
              <a:t>MANDELBROTOV SKUP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7877-6B97-4DCC-BA01-8FFA04329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1487"/>
            <a:ext cx="8596668" cy="5039876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najpoznatiji i po mnogima najljepši fraktalni oblik</a:t>
            </a:r>
          </a:p>
          <a:p>
            <a:r>
              <a:rPr lang="hr-HR" sz="2400" dirty="0">
                <a:solidFill>
                  <a:schemeClr val="tx1"/>
                </a:solidFill>
                <a:latin typeface="Calibri" panose="020F0502020204030204" pitchFamily="34" charset="0"/>
              </a:rPr>
              <a:t>za njega je James Gleick u svojoj knjizi „Kaos – rađanje nove znanosti” rekao: </a:t>
            </a:r>
            <a:r>
              <a:rPr lang="hr-HR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„</a:t>
            </a:r>
            <a:r>
              <a:rPr lang="hr-HR" sz="24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Mandelbrotov</a:t>
            </a:r>
            <a:r>
              <a:rPr lang="hr-HR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  skup je najsloženiji objekt u matematici. Vječnost nije dovoljna da ga se cijelog pregleda.”</a:t>
            </a:r>
          </a:p>
          <a:p>
            <a:pPr marL="0" indent="0">
              <a:buNone/>
            </a:pPr>
            <a:endParaRPr lang="hr-HR" sz="3200" dirty="0">
              <a:latin typeface="Calibri" panose="020F0502020204030204" pitchFamily="34" charset="0"/>
            </a:endParaRPr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18D32969-C05D-4D24-AC9B-2254AF6755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72" y="3292001"/>
            <a:ext cx="3366052" cy="30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EFC69-620D-453E-94BE-3CAEDEF4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487" y="3292001"/>
            <a:ext cx="3366052" cy="29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544</TotalTime>
  <Words>816</Words>
  <Application>Microsoft Office PowerPoint</Application>
  <PresentationFormat>Široki zaslon</PresentationFormat>
  <Paragraphs>117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Trebuchet MS</vt:lpstr>
      <vt:lpstr>Wingdings 3</vt:lpstr>
      <vt:lpstr>Facet</vt:lpstr>
      <vt:lpstr>FRAKTALI</vt:lpstr>
      <vt:lpstr>POJAM FRAKTALA</vt:lpstr>
      <vt:lpstr>KLASIČNA I FRAKTALNA GEOMETRIJA</vt:lpstr>
      <vt:lpstr>BENOIT MANDELBROT</vt:lpstr>
      <vt:lpstr>PODJELA FRAKTALA</vt:lpstr>
      <vt:lpstr>KOCHOVA KRIVULJA</vt:lpstr>
      <vt:lpstr>TROKUT SIERPINSKOG</vt:lpstr>
      <vt:lpstr>PITAGORINO STABLO</vt:lpstr>
      <vt:lpstr>MANDELBROTOV SKUP</vt:lpstr>
      <vt:lpstr>PERLINOV ŠUM</vt:lpstr>
      <vt:lpstr>FRAKTALNA DIMENZIJA</vt:lpstr>
      <vt:lpstr>FRAKTALNA DIMENZIJA</vt:lpstr>
      <vt:lpstr>MJERENJE FRAKTALNE DIMENZIJE</vt:lpstr>
      <vt:lpstr>PRIMJENA TEORIJE FRAKTALA</vt:lpstr>
      <vt:lpstr>PRISUTNOST FRAKTALNIH STRUKTURA </vt:lpstr>
      <vt:lpstr>PRIMJER PRIMJENE</vt:lpstr>
      <vt:lpstr>ZAKLJUČAK</vt:lpstr>
      <vt:lpstr>ZA KRAJ…</vt:lpstr>
      <vt:lpstr>IZVORI: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FRAKTALI</dc:title>
  <dc:creator>Sara</dc:creator>
  <cp:lastModifiedBy>Korisnik</cp:lastModifiedBy>
  <cp:revision>75</cp:revision>
  <dcterms:created xsi:type="dcterms:W3CDTF">2019-04-17T15:24:11Z</dcterms:created>
  <dcterms:modified xsi:type="dcterms:W3CDTF">2019-04-25T05:48:57Z</dcterms:modified>
</cp:coreProperties>
</file>