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23" autoAdjust="0"/>
    <p:restoredTop sz="94660"/>
  </p:normalViewPr>
  <p:slideViewPr>
    <p:cSldViewPr>
      <p:cViewPr varScale="1">
        <p:scale>
          <a:sx n="69" d="100"/>
          <a:sy n="69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AECDE-C37B-4E5E-B4AD-43223C9B7F6F}" type="datetimeFigureOut">
              <a:rPr lang="sr-Latn-CS" smtClean="0"/>
              <a:pPr/>
              <a:t>20.10.2018.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464B-D54F-45CC-951E-20ADBC09A81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AECDE-C37B-4E5E-B4AD-43223C9B7F6F}" type="datetimeFigureOut">
              <a:rPr lang="sr-Latn-CS" smtClean="0"/>
              <a:pPr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464B-D54F-45CC-951E-20ADBC09A81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AECDE-C37B-4E5E-B4AD-43223C9B7F6F}" type="datetimeFigureOut">
              <a:rPr lang="sr-Latn-CS" smtClean="0"/>
              <a:pPr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464B-D54F-45CC-951E-20ADBC09A81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AECDE-C37B-4E5E-B4AD-43223C9B7F6F}" type="datetimeFigureOut">
              <a:rPr lang="sr-Latn-CS" smtClean="0"/>
              <a:pPr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464B-D54F-45CC-951E-20ADBC09A81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AECDE-C37B-4E5E-B4AD-43223C9B7F6F}" type="datetimeFigureOut">
              <a:rPr lang="sr-Latn-CS" smtClean="0"/>
              <a:pPr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8C6464B-D54F-45CC-951E-20ADBC09A81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AECDE-C37B-4E5E-B4AD-43223C9B7F6F}" type="datetimeFigureOut">
              <a:rPr lang="sr-Latn-CS" smtClean="0"/>
              <a:pPr/>
              <a:t>20.10.2018.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464B-D54F-45CC-951E-20ADBC09A81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AECDE-C37B-4E5E-B4AD-43223C9B7F6F}" type="datetimeFigureOut">
              <a:rPr lang="sr-Latn-CS" smtClean="0"/>
              <a:pPr/>
              <a:t>20.10.2018.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464B-D54F-45CC-951E-20ADBC09A81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AECDE-C37B-4E5E-B4AD-43223C9B7F6F}" type="datetimeFigureOut">
              <a:rPr lang="sr-Latn-CS" smtClean="0"/>
              <a:pPr/>
              <a:t>20.10.2018.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464B-D54F-45CC-951E-20ADBC09A81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AECDE-C37B-4E5E-B4AD-43223C9B7F6F}" type="datetimeFigureOut">
              <a:rPr lang="sr-Latn-CS" smtClean="0"/>
              <a:pPr/>
              <a:t>20.10.2018.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464B-D54F-45CC-951E-20ADBC09A81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AECDE-C37B-4E5E-B4AD-43223C9B7F6F}" type="datetimeFigureOut">
              <a:rPr lang="sr-Latn-CS" smtClean="0"/>
              <a:pPr/>
              <a:t>20.10.2018.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464B-D54F-45CC-951E-20ADBC09A81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AECDE-C37B-4E5E-B4AD-43223C9B7F6F}" type="datetimeFigureOut">
              <a:rPr lang="sr-Latn-CS" smtClean="0"/>
              <a:pPr/>
              <a:t>20.10.2018.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464B-D54F-45CC-951E-20ADBC09A81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25AECDE-C37B-4E5E-B4AD-43223C9B7F6F}" type="datetimeFigureOut">
              <a:rPr lang="sr-Latn-CS" smtClean="0"/>
              <a:pPr/>
              <a:t>20.10.2018.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8C6464B-D54F-45CC-951E-20ADBC09A812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latin typeface="Arial" pitchFamily="34" charset="0"/>
                <a:cs typeface="Arial" pitchFamily="34" charset="0"/>
              </a:rPr>
              <a:t>SKUP, ZAPIS SKUPA</a:t>
            </a:r>
            <a:br>
              <a:rPr lang="hr-HR" dirty="0" smtClean="0">
                <a:latin typeface="Arial" pitchFamily="34" charset="0"/>
                <a:cs typeface="Arial" pitchFamily="34" charset="0"/>
              </a:rPr>
            </a:br>
            <a:endParaRPr lang="hr-H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57620" y="4857760"/>
            <a:ext cx="6400800" cy="1752600"/>
          </a:xfrm>
        </p:spPr>
        <p:txBody>
          <a:bodyPr/>
          <a:lstStyle/>
          <a:p>
            <a:r>
              <a:rPr lang="hr-HR" dirty="0" smtClean="0">
                <a:latin typeface="Arial" pitchFamily="34" charset="0"/>
                <a:cs typeface="Arial" pitchFamily="34" charset="0"/>
              </a:rPr>
              <a:t>Simon Dvorski 5.a</a:t>
            </a:r>
            <a:endParaRPr lang="hr-H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c) Simbolički zapišimo pripada li broj 9 skupu A!</a:t>
            </a:r>
          </a:p>
          <a:p>
            <a:r>
              <a:rPr lang="hr-HR" dirty="0" smtClean="0"/>
              <a:t>9 </a:t>
            </a:r>
            <a:r>
              <a:rPr lang="sr-Cyrl-CS" b="1" dirty="0" smtClean="0">
                <a:solidFill>
                  <a:srgbClr val="FF0000"/>
                </a:solidFill>
                <a:sym typeface="Symbol" pitchFamily="18" charset="2"/>
              </a:rPr>
              <a:t></a:t>
            </a:r>
            <a:r>
              <a:rPr lang="hr-HR" dirty="0" smtClean="0"/>
              <a:t>  A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d)Simbolički zapišimo pripada li element srijeda</a:t>
            </a:r>
          </a:p>
          <a:p>
            <a:pPr>
              <a:buNone/>
            </a:pPr>
            <a:r>
              <a:rPr lang="hr-HR" dirty="0" smtClean="0"/>
              <a:t>skupu A!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srijeda </a:t>
            </a:r>
            <a:r>
              <a:rPr lang="sr-Cyrl-CS" b="1" dirty="0" smtClean="0">
                <a:solidFill>
                  <a:srgbClr val="FF0000"/>
                </a:solidFill>
                <a:sym typeface="Symbol" pitchFamily="18" charset="2"/>
              </a:rPr>
              <a:t></a:t>
            </a:r>
            <a:r>
              <a:rPr lang="hr-HR" dirty="0" smtClean="0"/>
              <a:t> 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GRAFIČKI (VENOVI DIJAGRAMI)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8" name="Oval 7"/>
          <p:cNvSpPr/>
          <p:nvPr/>
        </p:nvSpPr>
        <p:spPr>
          <a:xfrm>
            <a:off x="1285852" y="2428868"/>
            <a:ext cx="3786214" cy="3071834"/>
          </a:xfrm>
          <a:prstGeom prst="ellips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a</a:t>
            </a:r>
            <a:r>
              <a:rPr lang="hr-HR" dirty="0" smtClean="0"/>
              <a:t>          </a:t>
            </a:r>
            <a:r>
              <a:rPr lang="hr-HR" dirty="0" smtClean="0"/>
              <a:t>b          c</a:t>
            </a:r>
          </a:p>
          <a:p>
            <a:pPr algn="ctr"/>
            <a:endParaRPr lang="hr-HR" dirty="0" smtClean="0"/>
          </a:p>
          <a:p>
            <a:pPr algn="ctr"/>
            <a:r>
              <a:rPr lang="hr-HR" dirty="0" smtClean="0"/>
              <a:t>d</a:t>
            </a:r>
          </a:p>
          <a:p>
            <a:pPr algn="ctr"/>
            <a:r>
              <a:rPr lang="hr-HR" dirty="0" smtClean="0"/>
              <a:t>g              e</a:t>
            </a:r>
          </a:p>
        </p:txBody>
      </p:sp>
      <p:sp>
        <p:nvSpPr>
          <p:cNvPr id="14" name="Oval 13"/>
          <p:cNvSpPr/>
          <p:nvPr/>
        </p:nvSpPr>
        <p:spPr>
          <a:xfrm>
            <a:off x="5286380" y="2643182"/>
            <a:ext cx="3143240" cy="29289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/>
            <a:r>
              <a:rPr lang="hr-HR" dirty="0" smtClean="0"/>
              <a:t>4</a:t>
            </a:r>
          </a:p>
          <a:p>
            <a:pPr marL="342900" indent="-342900" algn="ctr">
              <a:buAutoNum type="arabicPlain"/>
            </a:pPr>
            <a:endParaRPr lang="hr-HR" dirty="0" smtClean="0"/>
          </a:p>
          <a:p>
            <a:pPr marL="342900" indent="-342900" algn="ctr">
              <a:buAutoNum type="arabicPlain"/>
            </a:pPr>
            <a:r>
              <a:rPr lang="hr-HR" dirty="0" smtClean="0"/>
              <a:t>5</a:t>
            </a:r>
          </a:p>
          <a:p>
            <a:pPr marL="342900" indent="-342900" algn="ctr">
              <a:buAutoNum type="arabicPlain"/>
            </a:pPr>
            <a:endParaRPr lang="hr-HR" dirty="0" smtClean="0"/>
          </a:p>
          <a:p>
            <a:pPr marL="342900" indent="-342900" algn="ctr">
              <a:buAutoNum type="arabicPlain"/>
            </a:pPr>
            <a:r>
              <a:rPr lang="hr-HR" dirty="0" smtClean="0"/>
              <a:t>8        10</a:t>
            </a:r>
            <a:endParaRPr lang="hr-H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5300" dirty="0" smtClean="0">
                <a:latin typeface="Arial" pitchFamily="34" charset="0"/>
                <a:cs typeface="Arial" pitchFamily="34" charset="0"/>
              </a:rPr>
              <a:t>SKUP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hr-HR" dirty="0" smtClean="0">
                <a:latin typeface="Arial" pitchFamily="34" charset="0"/>
                <a:cs typeface="Arial" pitchFamily="34" charset="0"/>
              </a:rPr>
              <a:t>SKUP </a:t>
            </a:r>
          </a:p>
          <a:p>
            <a:pPr>
              <a:buFont typeface="Courier New" pitchFamily="49" charset="0"/>
              <a:buChar char="o"/>
            </a:pPr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hr-HR" dirty="0" smtClean="0">
                <a:latin typeface="Arial" pitchFamily="34" charset="0"/>
                <a:cs typeface="Arial" pitchFamily="34" charset="0"/>
              </a:rPr>
              <a:t>U matematici rabimo riječ SKUP želimo li imenovati više (ili jedan) članova (ljudi,životinja) koji imaju neku zajedničku osobinu.</a:t>
            </a:r>
          </a:p>
          <a:p>
            <a:endParaRPr lang="hr-HR" dirty="0" smtClean="0"/>
          </a:p>
          <a:p>
            <a:endParaRPr lang="hr-HR" dirty="0" smtClean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hr-HR" sz="2800" dirty="0" smtClean="0">
                <a:latin typeface="Arial" pitchFamily="34" charset="0"/>
                <a:cs typeface="Arial" pitchFamily="34" charset="0"/>
              </a:rPr>
              <a:t>za stado ovaca možemo reći  SKUP ovaca</a:t>
            </a:r>
          </a:p>
          <a:p>
            <a:pPr>
              <a:buFont typeface="Courier New" pitchFamily="49" charset="0"/>
              <a:buChar char="o"/>
            </a:pPr>
            <a:r>
              <a:rPr lang="hr-HR" sz="2800" dirty="0" smtClean="0">
                <a:latin typeface="Arial" pitchFamily="34" charset="0"/>
                <a:cs typeface="Arial" pitchFamily="34" charset="0"/>
              </a:rPr>
              <a:t>označavamo taj skup velikim tiskanim slovom  O</a:t>
            </a:r>
          </a:p>
        </p:txBody>
      </p:sp>
      <p:pic>
        <p:nvPicPr>
          <p:cNvPr id="4" name="Content Placeholder 3" descr="ovce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75050" y="1495690"/>
            <a:ext cx="5111750" cy="3407833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422030" y="428604"/>
            <a:ext cx="8229600" cy="1714512"/>
          </a:xfrm>
        </p:spPr>
        <p:txBody>
          <a:bodyPr>
            <a:normAutofit/>
          </a:bodyPr>
          <a:lstStyle/>
          <a:p>
            <a:r>
              <a:rPr lang="hr-HR" dirty="0" smtClean="0">
                <a:latin typeface="Arial" pitchFamily="34" charset="0"/>
                <a:cs typeface="Arial" pitchFamily="34" charset="0"/>
              </a:rPr>
              <a:t>ZAPIS SKUPA</a:t>
            </a:r>
            <a:endParaRPr lang="hr-H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type="subTitle" idx="1"/>
          </p:nvPr>
        </p:nvSpPr>
        <p:spPr>
          <a:xfrm>
            <a:off x="428596" y="2357430"/>
            <a:ext cx="8286808" cy="4000528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hr-HR" sz="3200" b="1" i="1" dirty="0" smtClean="0">
                <a:latin typeface="Arial" pitchFamily="34" charset="0"/>
                <a:cs typeface="Arial" pitchFamily="34" charset="0"/>
              </a:rPr>
              <a:t>Skupove možemo zapisati na više načina:</a:t>
            </a:r>
          </a:p>
          <a:p>
            <a:pPr algn="l">
              <a:buNone/>
            </a:pPr>
            <a:endParaRPr lang="hr-HR" sz="2400" b="1" i="1" dirty="0" smtClean="0">
              <a:latin typeface="Arial" pitchFamily="34" charset="0"/>
              <a:cs typeface="Arial" pitchFamily="34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hr-HR" sz="2400" b="1" i="1" dirty="0" smtClean="0">
                <a:latin typeface="Arial" pitchFamily="34" charset="0"/>
                <a:cs typeface="Arial" pitchFamily="34" charset="0"/>
              </a:rPr>
              <a:t>Nabrajanjem njihovih elemanata</a:t>
            </a:r>
          </a:p>
          <a:p>
            <a:pPr algn="l">
              <a:buFont typeface="Arial" pitchFamily="34" charset="0"/>
              <a:buChar char="•"/>
            </a:pPr>
            <a:r>
              <a:rPr lang="hr-HR" sz="2400" b="1" i="1" dirty="0" smtClean="0">
                <a:latin typeface="Arial" pitchFamily="34" charset="0"/>
                <a:cs typeface="Arial" pitchFamily="34" charset="0"/>
              </a:rPr>
              <a:t>Navođenjem  svojstava koje određuje njihove elemente</a:t>
            </a:r>
          </a:p>
          <a:p>
            <a:pPr algn="l">
              <a:buFont typeface="Arial" pitchFamily="34" charset="0"/>
              <a:buChar char="•"/>
            </a:pPr>
            <a:r>
              <a:rPr lang="hr-HR" sz="2400" b="1" i="1" dirty="0" smtClean="0">
                <a:latin typeface="Arial" pitchFamily="34" charset="0"/>
                <a:cs typeface="Arial" pitchFamily="34" charset="0"/>
              </a:rPr>
              <a:t>Grafički </a:t>
            </a:r>
            <a:r>
              <a:rPr lang="hr-HR" sz="2400" b="1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hr-HR" sz="2400" b="1" i="1" dirty="0" err="1" smtClean="0">
                <a:latin typeface="Arial" pitchFamily="34" charset="0"/>
                <a:cs typeface="Arial" pitchFamily="34" charset="0"/>
              </a:rPr>
              <a:t>Venovim</a:t>
            </a:r>
            <a:r>
              <a:rPr lang="hr-HR" sz="2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r-HR" sz="2400" b="1" i="1" dirty="0" smtClean="0">
                <a:latin typeface="Arial" pitchFamily="34" charset="0"/>
                <a:cs typeface="Arial" pitchFamily="34" charset="0"/>
              </a:rPr>
              <a:t>dijagramom)</a:t>
            </a:r>
          </a:p>
          <a:p>
            <a:pPr algn="l"/>
            <a:endParaRPr lang="hr-HR" sz="2400" b="1" i="1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hr-HR" sz="2400" b="1" i="1" dirty="0" smtClean="0">
              <a:latin typeface="Arial" pitchFamily="34" charset="0"/>
              <a:cs typeface="Arial" pitchFamily="34" charset="0"/>
            </a:endParaRPr>
          </a:p>
          <a:p>
            <a:pPr algn="l">
              <a:buNone/>
            </a:pPr>
            <a:endParaRPr lang="hr-HR" sz="24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NABRAJANJE NJIHOVIH ELEMENATA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A=         1,2,3,4,5</a:t>
            </a:r>
          </a:p>
          <a:p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B=         a,b,c,d</a:t>
            </a:r>
          </a:p>
          <a:p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</p:txBody>
      </p:sp>
      <p:sp>
        <p:nvSpPr>
          <p:cNvPr id="5" name="Right Brace 4"/>
          <p:cNvSpPr/>
          <p:nvPr/>
        </p:nvSpPr>
        <p:spPr>
          <a:xfrm>
            <a:off x="3571868" y="1928802"/>
            <a:ext cx="642942" cy="100013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Right Brace 7"/>
          <p:cNvSpPr/>
          <p:nvPr/>
        </p:nvSpPr>
        <p:spPr>
          <a:xfrm rot="10800000">
            <a:off x="1785918" y="1928802"/>
            <a:ext cx="642942" cy="100013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Right Brace 9"/>
          <p:cNvSpPr/>
          <p:nvPr/>
        </p:nvSpPr>
        <p:spPr>
          <a:xfrm rot="10800000">
            <a:off x="1643042" y="3357562"/>
            <a:ext cx="642942" cy="100013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1" name="Right Brace 10"/>
          <p:cNvSpPr/>
          <p:nvPr/>
        </p:nvSpPr>
        <p:spPr>
          <a:xfrm>
            <a:off x="3571868" y="3357562"/>
            <a:ext cx="642942" cy="100013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NAVOĐENJE SVOJSTAVA </a:t>
            </a:r>
            <a:br>
              <a:rPr lang="hr-HR" dirty="0" smtClean="0"/>
            </a:br>
            <a:r>
              <a:rPr lang="hr-HR" dirty="0" smtClean="0"/>
              <a:t>KOJE ODREĐUJE  NJIHOVE ELEMENTE</a:t>
            </a:r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451996"/>
          </a:xfrm>
        </p:spPr>
        <p:txBody>
          <a:bodyPr/>
          <a:lstStyle/>
          <a:p>
            <a:r>
              <a:rPr lang="hr-HR" dirty="0" smtClean="0"/>
              <a:t>1.Zadani su skupovi A i B:</a:t>
            </a:r>
          </a:p>
          <a:p>
            <a:endParaRPr lang="hr-HR" dirty="0" smtClean="0"/>
          </a:p>
          <a:p>
            <a:r>
              <a:rPr lang="hr-HR" dirty="0" smtClean="0"/>
              <a:t>A=         p:p je dan u  tjednu</a:t>
            </a:r>
          </a:p>
          <a:p>
            <a:pPr>
              <a:buNone/>
            </a:pP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B=        x:x je </a:t>
            </a:r>
            <a:r>
              <a:rPr lang="hr-HR" dirty="0" smtClean="0"/>
              <a:t>neparan </a:t>
            </a:r>
            <a:r>
              <a:rPr lang="hr-HR" dirty="0" smtClean="0"/>
              <a:t>broj i </a:t>
            </a:r>
            <a:r>
              <a:rPr lang="hr-HR" dirty="0" smtClean="0"/>
              <a:t>1</a:t>
            </a:r>
            <a:r>
              <a:rPr lang="hr-HR" dirty="0" smtClean="0"/>
              <a:t>&lt;X&lt;10</a:t>
            </a:r>
            <a:endParaRPr lang="hr-HR" dirty="0"/>
          </a:p>
        </p:txBody>
      </p:sp>
      <p:sp>
        <p:nvSpPr>
          <p:cNvPr id="9" name="Right Brace 8"/>
          <p:cNvSpPr/>
          <p:nvPr/>
        </p:nvSpPr>
        <p:spPr>
          <a:xfrm>
            <a:off x="5652120" y="2683013"/>
            <a:ext cx="642942" cy="100013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sr-Latn-C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r-HR"/>
          </a:p>
        </p:txBody>
      </p:sp>
      <p:sp>
        <p:nvSpPr>
          <p:cNvPr id="10" name="Right Brace 9"/>
          <p:cNvSpPr/>
          <p:nvPr/>
        </p:nvSpPr>
        <p:spPr>
          <a:xfrm rot="10800000">
            <a:off x="1714480" y="2643182"/>
            <a:ext cx="642942" cy="100013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sr-Latn-C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r-HR"/>
          </a:p>
        </p:txBody>
      </p:sp>
      <p:sp>
        <p:nvSpPr>
          <p:cNvPr id="13" name="Right Brace 12"/>
          <p:cNvSpPr/>
          <p:nvPr/>
        </p:nvSpPr>
        <p:spPr>
          <a:xfrm>
            <a:off x="6572264" y="4143380"/>
            <a:ext cx="642942" cy="100013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sr-Latn-C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r-HR"/>
          </a:p>
        </p:txBody>
      </p:sp>
      <p:sp>
        <p:nvSpPr>
          <p:cNvPr id="17" name="Right Brace 16"/>
          <p:cNvSpPr/>
          <p:nvPr/>
        </p:nvSpPr>
        <p:spPr>
          <a:xfrm rot="10800000">
            <a:off x="1643042" y="4143380"/>
            <a:ext cx="642942" cy="100013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sr-Latn-C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r-HR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a)Kako bismo ih zapisali nabrajanjem njihovih elemenata?</a:t>
            </a:r>
          </a:p>
          <a:p>
            <a:endParaRPr lang="hr-HR" dirty="0" smtClean="0"/>
          </a:p>
          <a:p>
            <a:r>
              <a:rPr lang="hr-HR" dirty="0" smtClean="0"/>
              <a:t>A=       ponedjeljak,utorak,srijeda,četvrtak,</a:t>
            </a:r>
          </a:p>
          <a:p>
            <a:endParaRPr lang="hr-HR" dirty="0" smtClean="0"/>
          </a:p>
          <a:p>
            <a:pPr marL="137160" indent="0">
              <a:buNone/>
            </a:pPr>
            <a:r>
              <a:rPr lang="hr-HR" dirty="0" smtClean="0"/>
              <a:t>petak,subota,nedjelja</a:t>
            </a:r>
          </a:p>
          <a:p>
            <a:endParaRPr lang="hr-HR" dirty="0" smtClean="0"/>
          </a:p>
          <a:p>
            <a:r>
              <a:rPr lang="hr-HR" dirty="0" smtClean="0"/>
              <a:t>B=         3,5,7,9</a:t>
            </a:r>
          </a:p>
        </p:txBody>
      </p:sp>
      <p:sp>
        <p:nvSpPr>
          <p:cNvPr id="4" name="Right Brace 3"/>
          <p:cNvSpPr/>
          <p:nvPr/>
        </p:nvSpPr>
        <p:spPr>
          <a:xfrm rot="10800000">
            <a:off x="1714480" y="2857496"/>
            <a:ext cx="642942" cy="100013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sr-Latn-C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r-HR"/>
          </a:p>
        </p:txBody>
      </p:sp>
      <p:sp>
        <p:nvSpPr>
          <p:cNvPr id="5" name="Right Brace 4"/>
          <p:cNvSpPr/>
          <p:nvPr/>
        </p:nvSpPr>
        <p:spPr>
          <a:xfrm>
            <a:off x="4500562" y="3857628"/>
            <a:ext cx="642942" cy="100013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sr-Latn-C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r-HR"/>
          </a:p>
        </p:txBody>
      </p:sp>
      <p:sp>
        <p:nvSpPr>
          <p:cNvPr id="6" name="Right Brace 5"/>
          <p:cNvSpPr/>
          <p:nvPr/>
        </p:nvSpPr>
        <p:spPr>
          <a:xfrm rot="10800000">
            <a:off x="1643042" y="4857760"/>
            <a:ext cx="642942" cy="100013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sr-Latn-C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r-HR"/>
          </a:p>
        </p:txBody>
      </p:sp>
      <p:sp>
        <p:nvSpPr>
          <p:cNvPr id="7" name="Right Brace 6"/>
          <p:cNvSpPr/>
          <p:nvPr/>
        </p:nvSpPr>
        <p:spPr>
          <a:xfrm>
            <a:off x="3571868" y="4857760"/>
            <a:ext cx="642942" cy="100013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sr-Latn-C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r-HR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Dakle,vrijede jednakosti:</a:t>
            </a:r>
          </a:p>
          <a:p>
            <a:endParaRPr lang="hr-HR" dirty="0" smtClean="0"/>
          </a:p>
          <a:p>
            <a:r>
              <a:rPr lang="hr-HR" dirty="0" smtClean="0"/>
              <a:t>A=        p:p je dan u tjednu          = </a:t>
            </a:r>
            <a:endParaRPr lang="hr-HR" dirty="0" smtClean="0"/>
          </a:p>
          <a:p>
            <a:pPr marL="137160" indent="0">
              <a:buNone/>
            </a:pPr>
            <a:endParaRPr lang="hr-HR" dirty="0"/>
          </a:p>
          <a:p>
            <a:pPr marL="137160" indent="0">
              <a:buNone/>
            </a:pPr>
            <a:r>
              <a:rPr lang="hr-HR" dirty="0" smtClean="0"/>
              <a:t>     ponedjeljak,utorak,srijeda,                             </a:t>
            </a:r>
          </a:p>
          <a:p>
            <a:pPr marL="13716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     </a:t>
            </a:r>
            <a:r>
              <a:rPr lang="hr-HR" dirty="0" smtClean="0"/>
              <a:t>četvrtak,petak,subota,nedjelja</a:t>
            </a:r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pPr>
              <a:buNone/>
            </a:pPr>
            <a:endParaRPr lang="hr-HR" dirty="0" smtClean="0"/>
          </a:p>
        </p:txBody>
      </p:sp>
      <p:sp>
        <p:nvSpPr>
          <p:cNvPr id="4" name="Right Brace 3"/>
          <p:cNvSpPr/>
          <p:nvPr/>
        </p:nvSpPr>
        <p:spPr>
          <a:xfrm>
            <a:off x="5357818" y="2357430"/>
            <a:ext cx="642942" cy="100013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sr-Latn-C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r-HR"/>
          </a:p>
        </p:txBody>
      </p:sp>
      <p:sp>
        <p:nvSpPr>
          <p:cNvPr id="5" name="Right Brace 4"/>
          <p:cNvSpPr/>
          <p:nvPr/>
        </p:nvSpPr>
        <p:spPr>
          <a:xfrm rot="10800000">
            <a:off x="1643042" y="2357430"/>
            <a:ext cx="642942" cy="100013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sr-Latn-C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r-HR"/>
          </a:p>
        </p:txBody>
      </p:sp>
      <p:sp>
        <p:nvSpPr>
          <p:cNvPr id="6" name="Right Brace 5"/>
          <p:cNvSpPr/>
          <p:nvPr/>
        </p:nvSpPr>
        <p:spPr>
          <a:xfrm rot="10800000">
            <a:off x="683568" y="3429000"/>
            <a:ext cx="642942" cy="100013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sr-Latn-C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r-HR"/>
          </a:p>
        </p:txBody>
      </p:sp>
      <p:sp>
        <p:nvSpPr>
          <p:cNvPr id="7" name="Right Brace 6"/>
          <p:cNvSpPr/>
          <p:nvPr/>
        </p:nvSpPr>
        <p:spPr>
          <a:xfrm>
            <a:off x="7530233" y="3929066"/>
            <a:ext cx="642942" cy="100013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sr-Latn-C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70916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B</a:t>
            </a:r>
            <a:r>
              <a:rPr lang="hr-HR" dirty="0" smtClean="0"/>
              <a:t>=         </a:t>
            </a:r>
            <a:r>
              <a:rPr lang="hr-HR" dirty="0" smtClean="0"/>
              <a:t>    x:x </a:t>
            </a:r>
            <a:r>
              <a:rPr lang="hr-HR" dirty="0" smtClean="0"/>
              <a:t>je </a:t>
            </a:r>
            <a:r>
              <a:rPr lang="hr-HR" dirty="0" smtClean="0"/>
              <a:t>neparan </a:t>
            </a:r>
            <a:r>
              <a:rPr lang="hr-HR" dirty="0" smtClean="0"/>
              <a:t>broj i </a:t>
            </a:r>
            <a:r>
              <a:rPr lang="hr-HR" dirty="0" smtClean="0"/>
              <a:t>1&lt;x&lt;10          </a:t>
            </a:r>
          </a:p>
          <a:p>
            <a:pPr>
              <a:buNone/>
            </a:pPr>
            <a:endParaRPr lang="hr-HR" dirty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                 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  B =               </a:t>
            </a:r>
            <a:r>
              <a:rPr lang="hr-HR" dirty="0" smtClean="0"/>
              <a:t>3,5,7,9</a:t>
            </a: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  </a:t>
            </a: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b</a:t>
            </a:r>
            <a:r>
              <a:rPr lang="hr-HR" dirty="0" smtClean="0"/>
              <a:t>) Odredimo </a:t>
            </a:r>
            <a:r>
              <a:rPr lang="hr-HR" dirty="0" smtClean="0"/>
              <a:t>n(A) i  n(B) !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n(A)=7</a:t>
            </a:r>
          </a:p>
          <a:p>
            <a:pPr>
              <a:buNone/>
            </a:pPr>
            <a:r>
              <a:rPr lang="hr-HR" dirty="0" smtClean="0"/>
              <a:t>n(B)=4</a:t>
            </a:r>
          </a:p>
        </p:txBody>
      </p:sp>
      <p:sp>
        <p:nvSpPr>
          <p:cNvPr id="4" name="Right Brace 3"/>
          <p:cNvSpPr/>
          <p:nvPr/>
        </p:nvSpPr>
        <p:spPr>
          <a:xfrm>
            <a:off x="5388608" y="1965632"/>
            <a:ext cx="642942" cy="100013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sr-Latn-C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r-HR"/>
          </a:p>
        </p:txBody>
      </p:sp>
      <p:sp>
        <p:nvSpPr>
          <p:cNvPr id="5" name="Right Brace 4"/>
          <p:cNvSpPr/>
          <p:nvPr/>
        </p:nvSpPr>
        <p:spPr>
          <a:xfrm rot="10800000">
            <a:off x="1214414" y="1928802"/>
            <a:ext cx="642942" cy="100013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sr-Latn-C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r-HR"/>
          </a:p>
        </p:txBody>
      </p:sp>
      <p:sp>
        <p:nvSpPr>
          <p:cNvPr id="7" name="Right Brace 6"/>
          <p:cNvSpPr/>
          <p:nvPr/>
        </p:nvSpPr>
        <p:spPr>
          <a:xfrm rot="10800000">
            <a:off x="1270846" y="3429000"/>
            <a:ext cx="642942" cy="100013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sr-Latn-C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r-HR"/>
          </a:p>
        </p:txBody>
      </p:sp>
      <p:sp>
        <p:nvSpPr>
          <p:cNvPr id="8" name="Right Brace 7"/>
          <p:cNvSpPr/>
          <p:nvPr/>
        </p:nvSpPr>
        <p:spPr>
          <a:xfrm>
            <a:off x="3275856" y="3429000"/>
            <a:ext cx="642942" cy="100013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sr-Latn-C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r-HR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333</TotalTime>
  <Words>205</Words>
  <Application>Microsoft Office PowerPoint</Application>
  <PresentationFormat>Prikaz na zaslonu (4:3)</PresentationFormat>
  <Paragraphs>79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2" baseType="lpstr">
      <vt:lpstr>Apex</vt:lpstr>
      <vt:lpstr>SKUP, ZAPIS SKUPA </vt:lpstr>
      <vt:lpstr>SKUP </vt:lpstr>
      <vt:lpstr>PowerPointova prezentacija</vt:lpstr>
      <vt:lpstr>ZAPIS SKUPA</vt:lpstr>
      <vt:lpstr>NABRAJANJE NJIHOVIH ELEMENATA</vt:lpstr>
      <vt:lpstr>NAVOĐENJE SVOJSTAVA  KOJE ODREĐUJE  NJIHOVE ELEMENTE</vt:lpstr>
      <vt:lpstr>PowerPointova prezentacija</vt:lpstr>
      <vt:lpstr>PowerPointova prezentacija</vt:lpstr>
      <vt:lpstr> </vt:lpstr>
      <vt:lpstr>PowerPointova prezentacija</vt:lpstr>
      <vt:lpstr>GRAFIČKI (VENOVI DIJAGRAMI)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SKUP, ZAPIS SKUPA</dc:title>
  <dc:creator>SiMoNa</dc:creator>
  <cp:lastModifiedBy>Korisnik</cp:lastModifiedBy>
  <cp:revision>30</cp:revision>
  <dcterms:created xsi:type="dcterms:W3CDTF">2018-09-29T18:16:35Z</dcterms:created>
  <dcterms:modified xsi:type="dcterms:W3CDTF">2018-10-20T10:38:40Z</dcterms:modified>
</cp:coreProperties>
</file>