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7D702-375D-47F6-828C-618A5C91C699}" type="datetimeFigureOut">
              <a:rPr lang="hr-HR" smtClean="0"/>
              <a:t>17.10.2018.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7316C-A90A-4CB5-95F0-61A3F169D96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700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46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15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4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335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292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65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7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6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60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3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8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35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8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43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81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3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38B540-CA0C-4CB4-9A94-EE26A8A5E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4" y="1984016"/>
            <a:ext cx="8871615" cy="1646302"/>
          </a:xfrm>
        </p:spPr>
        <p:txBody>
          <a:bodyPr/>
          <a:lstStyle/>
          <a:p>
            <a:r>
              <a:rPr lang="hr-HR" dirty="0"/>
              <a:t>Brojevni pravac-toplomjer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ED0A982-F675-4897-BCE1-D7CCAF7F73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MATEMATIKA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F102CC8-0F8A-4CD4-9F3C-973B1AE1D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/>
              <a:t>Roko </a:t>
            </a:r>
            <a:r>
              <a:rPr lang="en-US" sz="2000" dirty="0" err="1"/>
              <a:t>Mikulić</a:t>
            </a:r>
            <a:r>
              <a:rPr lang="en-US" sz="2000" dirty="0"/>
              <a:t> 5.a</a:t>
            </a:r>
          </a:p>
        </p:txBody>
      </p:sp>
    </p:spTree>
    <p:extLst>
      <p:ext uri="{BB962C8B-B14F-4D97-AF65-F5344CB8AC3E}">
        <p14:creationId xmlns:p14="http://schemas.microsoft.com/office/powerpoint/2010/main" val="310851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6749D0-AA8A-44E9-8730-074D132A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 toplomjeru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D36313-E8F2-4611-B956-1C89D3669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08199"/>
            <a:ext cx="9041432" cy="3299823"/>
          </a:xfrm>
        </p:spPr>
        <p:txBody>
          <a:bodyPr>
            <a:noAutofit/>
          </a:bodyPr>
          <a:lstStyle/>
          <a:p>
            <a:r>
              <a:rPr lang="hr-HR" sz="2000" dirty="0">
                <a:solidFill>
                  <a:schemeClr val="tx1"/>
                </a:solidFill>
              </a:rPr>
              <a:t>Toplomjer je mjerni instrument za mjerenje temperature ljudskog tijela izražene u stupnjevima Celzijusa (°C )</a:t>
            </a:r>
          </a:p>
          <a:p>
            <a:pPr marL="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Izumio ga je engleski fizičar Sir Thomas </a:t>
            </a:r>
            <a:r>
              <a:rPr lang="hr-HR" sz="2000" dirty="0" err="1">
                <a:solidFill>
                  <a:schemeClr val="tx1"/>
                </a:solidFill>
              </a:rPr>
              <a:t>Allbutt</a:t>
            </a:r>
            <a:r>
              <a:rPr lang="hr-HR" sz="2000" dirty="0">
                <a:solidFill>
                  <a:schemeClr val="tx1"/>
                </a:solidFill>
              </a:rPr>
              <a:t>  1867.godine.</a:t>
            </a:r>
          </a:p>
          <a:p>
            <a:pPr marL="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Toplomjer ima ljestvicu (brojevni pravac) podijeljenu od 35°C do 42°C, a svaki je stupanj podijeljen na deset dijelova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0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EC6FA5AE-760B-4388-B619-2D3FFCD7F7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979"/>
            <a:ext cx="12192000" cy="684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18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AA5F45-7A11-49FC-B293-E8E7C5495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Uporaba toplomjera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D5431004-7D99-4FBC-9B04-5604C9B9C756}"/>
              </a:ext>
            </a:extLst>
          </p:cNvPr>
          <p:cNvSpPr/>
          <p:nvPr/>
        </p:nvSpPr>
        <p:spPr>
          <a:xfrm>
            <a:off x="677334" y="3657599"/>
            <a:ext cx="8780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 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6CFBF883-3A29-491C-BC2A-DE76712362BD}"/>
              </a:ext>
            </a:extLst>
          </p:cNvPr>
          <p:cNvSpPr/>
          <p:nvPr/>
        </p:nvSpPr>
        <p:spPr>
          <a:xfrm>
            <a:off x="677334" y="1930400"/>
            <a:ext cx="89238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dirty="0"/>
              <a:t>Normalna tjelesna temperatura čovjeka iznosi između 36°C i 37°C. Povišena tjelesna temperatura čovjeka u slučaju bolesti iznosi između 38°C i 40°C. U slučajevima temperatura viših od 42°C nastupa gotovo sigurna smrt, kao i u slučaju temperatura nižih od 35°C.</a:t>
            </a:r>
          </a:p>
          <a:p>
            <a:endParaRPr lang="hr-HR" sz="2000" dirty="0"/>
          </a:p>
          <a:p>
            <a:r>
              <a:rPr lang="hr-HR" sz="2000" dirty="0"/>
              <a:t>Mjerenje temperature ispod pazuha je najuobičajeniji način mjerenja.</a:t>
            </a:r>
          </a:p>
          <a:p>
            <a:r>
              <a:rPr lang="hr-HR" sz="2000" dirty="0"/>
              <a:t>Prije mjerenja toplomjer treba stresti tako da se mjerna tekućina spusti ispod 36°C. Toplomjer postaviti na tijelo ovisno o načinu mjerenja.</a:t>
            </a:r>
          </a:p>
          <a:p>
            <a:r>
              <a:rPr lang="hr-HR" sz="2000" dirty="0"/>
              <a:t>Mjerenje treba trajati 5 – 10 minuta, a osoba mora biti mirna.</a:t>
            </a:r>
          </a:p>
        </p:txBody>
      </p:sp>
    </p:spTree>
    <p:extLst>
      <p:ext uri="{BB962C8B-B14F-4D97-AF65-F5344CB8AC3E}">
        <p14:creationId xmlns:p14="http://schemas.microsoft.com/office/powerpoint/2010/main" val="57437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>
            <a:extLst>
              <a:ext uri="{FF2B5EF4-FFF2-40B4-BE49-F238E27FC236}">
                <a16:creationId xmlns:a16="http://schemas.microsoft.com/office/drawing/2014/main" id="{BA6AA4AA-96BA-4348-B953-5576B4EEF323}"/>
              </a:ext>
            </a:extLst>
          </p:cNvPr>
          <p:cNvSpPr/>
          <p:nvPr/>
        </p:nvSpPr>
        <p:spPr>
          <a:xfrm>
            <a:off x="747694" y="1549236"/>
            <a:ext cx="344548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dirty="0">
                <a:solidFill>
                  <a:schemeClr val="accent1">
                    <a:lumMod val="75000"/>
                  </a:schemeClr>
                </a:solidFill>
              </a:rPr>
              <a:t>Kako ispravno mjeriti termometrom? </a:t>
            </a:r>
          </a:p>
          <a:p>
            <a:endParaRPr lang="hr-H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r-HR" sz="2000" dirty="0"/>
              <a:t>Temperaturu ispravno očitavamo ako je oko u okomitom  položaju u odnosu na mjernu ljestvicu.</a:t>
            </a:r>
          </a:p>
          <a:p>
            <a:endParaRPr lang="hr-HR" sz="2000" dirty="0"/>
          </a:p>
          <a:p>
            <a:r>
              <a:rPr lang="hr-HR" sz="2000" dirty="0"/>
              <a:t>Tekućina za mjerenje u mjernoj kapilari toplomjera pokazuje izmjerenu tjelesnu temperaturu na temperaturnoj ljestvici.</a:t>
            </a: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94200502-DD25-4ABE-90AC-895C47ABC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6843" y="78124"/>
            <a:ext cx="4345638" cy="6531681"/>
          </a:xfrm>
          <a:prstGeom prst="rect">
            <a:avLst/>
          </a:prstGeom>
        </p:spPr>
      </p:pic>
      <p:sp>
        <p:nvSpPr>
          <p:cNvPr id="13" name="TekstniOkvir 12">
            <a:extLst>
              <a:ext uri="{FF2B5EF4-FFF2-40B4-BE49-F238E27FC236}">
                <a16:creationId xmlns:a16="http://schemas.microsoft.com/office/drawing/2014/main" id="{D2FFEEB8-319A-49E3-995B-06BB8929E56F}"/>
              </a:ext>
            </a:extLst>
          </p:cNvPr>
          <p:cNvSpPr txBox="1"/>
          <p:nvPr/>
        </p:nvSpPr>
        <p:spPr>
          <a:xfrm>
            <a:off x="5721531" y="3072730"/>
            <a:ext cx="116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36,7°C</a:t>
            </a:r>
          </a:p>
        </p:txBody>
      </p:sp>
    </p:spTree>
    <p:extLst>
      <p:ext uri="{BB962C8B-B14F-4D97-AF65-F5344CB8AC3E}">
        <p14:creationId xmlns:p14="http://schemas.microsoft.com/office/powerpoint/2010/main" val="204465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8AB99-D102-4DA5-B5A3-310327AEE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>
            <a:noAutofit/>
          </a:bodyPr>
          <a:lstStyle/>
          <a:p>
            <a:r>
              <a:rPr lang="hr-HR" dirty="0"/>
              <a:t>Zadatak: očitaj vrijednost na toplomjeru</a:t>
            </a:r>
            <a:br>
              <a:rPr lang="hr-HR" dirty="0"/>
            </a:br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92463FE7-2265-4964-8241-486D82334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9105" y="1554481"/>
            <a:ext cx="7530352" cy="469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9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AA4BBF-ECF9-4CCD-8E97-C4CAA810C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Toplomjer – brojevni pravac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C11AE2C1-B7E6-4523-B548-B62C20ED4A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32857"/>
                <a:ext cx="8596668" cy="48332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r-HR" sz="2000" dirty="0">
                    <a:solidFill>
                      <a:schemeClr val="tx1"/>
                    </a:solidFill>
                  </a:rPr>
                  <a:t>Možemo uočiti da je temperaturna ljestvica na toplomjeru</a:t>
                </a:r>
                <a:r>
                  <a:rPr lang="hr-HR" sz="2000" dirty="0">
                    <a:solidFill>
                      <a:srgbClr val="00B0F0"/>
                    </a:solidFill>
                  </a:rPr>
                  <a:t> </a:t>
                </a:r>
                <a:r>
                  <a:rPr lang="hr-HR" sz="2000" dirty="0">
                    <a:solidFill>
                      <a:schemeClr val="tx1"/>
                    </a:solidFill>
                  </a:rPr>
                  <a:t>u biti </a:t>
                </a:r>
                <a:r>
                  <a:rPr lang="hr-HR" sz="2000" dirty="0">
                    <a:solidFill>
                      <a:srgbClr val="00B0F0"/>
                    </a:solidFill>
                  </a:rPr>
                  <a:t>brojevni pravac </a:t>
                </a:r>
                <a:r>
                  <a:rPr lang="hr-HR" sz="2000" dirty="0">
                    <a:solidFill>
                      <a:schemeClr val="tx1"/>
                    </a:solidFill>
                  </a:rPr>
                  <a:t>jer je označena uzastopnim brojevima koji su međusobno jednako udaljeni.</a:t>
                </a:r>
              </a:p>
              <a:p>
                <a:pPr marL="0" indent="0">
                  <a:buNone/>
                </a:pPr>
                <a:endParaRPr lang="hr-HR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hr-HR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hr-HR" sz="2000" dirty="0">
                    <a:solidFill>
                      <a:srgbClr val="00B0F0"/>
                    </a:solidFill>
                  </a:rPr>
                  <a:t>Brojevni pravac </a:t>
                </a:r>
                <a:r>
                  <a:rPr lang="hr-HR" sz="2000" dirty="0">
                    <a:solidFill>
                      <a:schemeClr val="tx1"/>
                    </a:solidFill>
                  </a:rPr>
                  <a:t>je pravac na kojem je određena jedinična dužina i označene točke koje odgovaraju prirodnim brojevima i nuli.</a:t>
                </a:r>
              </a:p>
              <a:p>
                <a:pPr marL="0" indent="0">
                  <a:buNone/>
                </a:pPr>
                <a:endParaRPr lang="hr-HR" sz="2000" dirty="0">
                  <a:solidFill>
                    <a:srgbClr val="00B0F0"/>
                  </a:solidFill>
                </a:endParaRPr>
              </a:p>
              <a:p>
                <a:pPr marL="0" indent="0">
                  <a:buNone/>
                </a:pPr>
                <a:endParaRPr lang="hr-HR" sz="2000" dirty="0">
                  <a:solidFill>
                    <a:srgbClr val="00B0F0"/>
                  </a:solidFill>
                </a:endParaRPr>
              </a:p>
              <a:p>
                <a:pPr marL="0" indent="0">
                  <a:buNone/>
                </a:pPr>
                <a:endParaRPr lang="hr-HR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hr-HR" sz="2000" dirty="0">
                    <a:solidFill>
                      <a:schemeClr val="tx1"/>
                    </a:solidFill>
                  </a:rPr>
                  <a:t>Dužina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r-HR" i="1">
                            <a:solidFill>
                              <a:schemeClr val="tx1"/>
                            </a:solidFill>
                          </a:rPr>
                        </m:ctrlPr>
                      </m:accPr>
                      <m:e>
                        <m:r>
                          <a:rPr lang="hr-HR" b="1" i="1">
                            <a:solidFill>
                              <a:schemeClr val="tx1"/>
                            </a:solidFill>
                          </a:rPr>
                          <m:t>𝑶𝑬</m:t>
                        </m:r>
                      </m:e>
                    </m:acc>
                  </m:oMath>
                </a14:m>
                <a:r>
                  <a:rPr lang="hr-HR" sz="2000" dirty="0">
                    <a:solidFill>
                      <a:schemeClr val="tx1"/>
                    </a:solidFill>
                  </a:rPr>
                  <a:t> – </a:t>
                </a:r>
                <a:r>
                  <a:rPr lang="hr-HR" sz="2000" dirty="0">
                    <a:solidFill>
                      <a:srgbClr val="00B0F0"/>
                    </a:solidFill>
                  </a:rPr>
                  <a:t>jedinična dužina</a:t>
                </a:r>
              </a:p>
              <a:p>
                <a:pPr marL="0" indent="0">
                  <a:buNone/>
                </a:pPr>
                <a:r>
                  <a:rPr lang="hr-HR" sz="2000" dirty="0">
                    <a:solidFill>
                      <a:schemeClr val="tx1"/>
                    </a:solidFill>
                  </a:rPr>
                  <a:t>Nanoseći duljinu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r-HR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hr-HR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𝑶𝑬</m:t>
                        </m:r>
                      </m:e>
                    </m:acc>
                  </m:oMath>
                </a14:m>
                <a:r>
                  <a:rPr lang="hr-HR" sz="2000" dirty="0">
                    <a:solidFill>
                      <a:schemeClr val="tx1"/>
                    </a:solidFill>
                  </a:rPr>
                  <a:t>  više puta udesno dobijemo brojevni pravac.</a:t>
                </a:r>
              </a:p>
            </p:txBody>
          </p:sp>
        </mc:Choice>
        <mc:Fallback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C11AE2C1-B7E6-4523-B548-B62C20ED4A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32857"/>
                <a:ext cx="8596668" cy="4833258"/>
              </a:xfrm>
              <a:blipFill>
                <a:blip r:embed="rId2"/>
                <a:stretch>
                  <a:fillRect l="-709" t="-883" r="-1277" b="-75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kstniOkvir 7">
            <a:extLst>
              <a:ext uri="{FF2B5EF4-FFF2-40B4-BE49-F238E27FC236}">
                <a16:creationId xmlns:a16="http://schemas.microsoft.com/office/drawing/2014/main" id="{FA2D8649-DA8B-4EFE-B7A7-A8B012596BFA}"/>
              </a:ext>
            </a:extLst>
          </p:cNvPr>
          <p:cNvSpPr txBox="1"/>
          <p:nvPr/>
        </p:nvSpPr>
        <p:spPr>
          <a:xfrm>
            <a:off x="5225143" y="5029200"/>
            <a:ext cx="2351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200" i="1" dirty="0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55E576EE-F6A6-406D-BFB3-46D482B00A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832" y="4495815"/>
            <a:ext cx="4876375" cy="915174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93AEA9F0-525A-4070-944F-8EF08A957F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193" y="2614986"/>
            <a:ext cx="5271655" cy="82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32047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386</TotalTime>
  <Words>275</Words>
  <Application>Microsoft Office PowerPoint</Application>
  <PresentationFormat>Široki zaslon</PresentationFormat>
  <Paragraphs>33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Trebuchet MS</vt:lpstr>
      <vt:lpstr>Wingdings 3</vt:lpstr>
      <vt:lpstr>Faseta</vt:lpstr>
      <vt:lpstr>Brojevni pravac-toplomjer</vt:lpstr>
      <vt:lpstr>O toplomjeru</vt:lpstr>
      <vt:lpstr>PowerPoint prezentacija</vt:lpstr>
      <vt:lpstr>Uporaba toplomjera</vt:lpstr>
      <vt:lpstr>PowerPoint prezentacija</vt:lpstr>
      <vt:lpstr>Zadatak: očitaj vrijednost na toplomjeru </vt:lpstr>
      <vt:lpstr>Toplomjer – brojevni pravac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toplomjer</dc:title>
  <dc:creator>Acer</dc:creator>
  <cp:lastModifiedBy>Acer</cp:lastModifiedBy>
  <cp:revision>32</cp:revision>
  <dcterms:created xsi:type="dcterms:W3CDTF">2018-10-15T19:29:33Z</dcterms:created>
  <dcterms:modified xsi:type="dcterms:W3CDTF">2018-10-17T21:03:07Z</dcterms:modified>
</cp:coreProperties>
</file>