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427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643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5668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9744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5810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9144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5530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479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703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712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2198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943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9536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399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756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741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16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6F7568-51C3-430A-8B72-9573C7C4B055}" type="datetimeFigureOut">
              <a:rPr lang="hr-HR" smtClean="0"/>
              <a:t>6.12.2017.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1EADE58-3050-49EA-86FD-67F3BF2DBF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9546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83592" y="1590780"/>
            <a:ext cx="9161175" cy="3110008"/>
          </a:xfrm>
        </p:spPr>
        <p:txBody>
          <a:bodyPr>
            <a:noAutofit/>
          </a:bodyPr>
          <a:lstStyle/>
          <a:p>
            <a:pPr algn="ctr"/>
            <a:r>
              <a:rPr lang="hr-HR" sz="8000" dirty="0" smtClean="0"/>
              <a:t>INDIJCI </a:t>
            </a:r>
            <a:br>
              <a:rPr lang="hr-HR" sz="8000" dirty="0" smtClean="0"/>
            </a:br>
            <a:r>
              <a:rPr lang="hr-HR" sz="8000" dirty="0" smtClean="0"/>
              <a:t>INDIJSKI TROKUT</a:t>
            </a:r>
            <a:endParaRPr lang="hr-HR" sz="80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819107" y="3870577"/>
            <a:ext cx="7197726" cy="14054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672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5648" y="1511121"/>
            <a:ext cx="10131425" cy="4013915"/>
          </a:xfrm>
        </p:spPr>
        <p:txBody>
          <a:bodyPr/>
          <a:lstStyle/>
          <a:p>
            <a:pPr algn="ctr"/>
            <a:r>
              <a:rPr lang="hr-HR" sz="4800" dirty="0" smtClean="0"/>
              <a:t>HVALA NA PAŽNJI 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2800" dirty="0" err="1" smtClean="0"/>
              <a:t>karla</a:t>
            </a:r>
            <a:r>
              <a:rPr lang="hr-HR" sz="2800" dirty="0" smtClean="0"/>
              <a:t> </a:t>
            </a:r>
            <a:r>
              <a:rPr lang="hr-HR" sz="2800" dirty="0" err="1" smtClean="0"/>
              <a:t>hrman</a:t>
            </a:r>
            <a:r>
              <a:rPr lang="hr-HR" sz="2800" dirty="0" smtClean="0"/>
              <a:t> 8.c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72144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1254" y="519448"/>
            <a:ext cx="10131425" cy="1456267"/>
          </a:xfrm>
        </p:spPr>
        <p:txBody>
          <a:bodyPr>
            <a:normAutofit/>
          </a:bodyPr>
          <a:lstStyle/>
          <a:p>
            <a:r>
              <a:rPr lang="hr-HR" sz="7200" dirty="0" smtClean="0"/>
              <a:t>INDIJCI</a:t>
            </a:r>
            <a:endParaRPr lang="hr-HR" sz="7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1254" y="1536760"/>
            <a:ext cx="10956701" cy="470949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Indija- </a:t>
            </a:r>
            <a:r>
              <a:rPr lang="hr-HR" sz="3200" dirty="0"/>
              <a:t>domovina vrsnih </a:t>
            </a:r>
            <a:r>
              <a:rPr lang="hr-HR" sz="3200" dirty="0" smtClean="0"/>
              <a:t>matematičara</a:t>
            </a:r>
          </a:p>
          <a:p>
            <a:r>
              <a:rPr lang="hr-HR" sz="3200" dirty="0"/>
              <a:t> Grci bili </a:t>
            </a:r>
            <a:r>
              <a:rPr lang="hr-HR" sz="3200" dirty="0" smtClean="0"/>
              <a:t>orijentirani </a:t>
            </a:r>
            <a:r>
              <a:rPr lang="hr-HR" sz="3200" dirty="0"/>
              <a:t>na geo­metriju, a Indijci na </a:t>
            </a:r>
            <a:r>
              <a:rPr lang="hr-HR" sz="3200" dirty="0" smtClean="0"/>
              <a:t>aritmetiku</a:t>
            </a:r>
          </a:p>
          <a:p>
            <a:r>
              <a:rPr lang="hr-HR" sz="3200" dirty="0" smtClean="0"/>
              <a:t>Geometrija-imala isključivo </a:t>
            </a:r>
            <a:r>
              <a:rPr lang="hr-HR" sz="3200" dirty="0"/>
              <a:t>uporabnu </a:t>
            </a:r>
            <a:r>
              <a:rPr lang="hr-HR" sz="3200" dirty="0" smtClean="0"/>
              <a:t>vrijednost</a:t>
            </a:r>
          </a:p>
          <a:p>
            <a:r>
              <a:rPr lang="hr-HR" sz="3200" dirty="0"/>
              <a:t>r</a:t>
            </a:r>
            <a:r>
              <a:rPr lang="hr-HR" sz="3200" dirty="0" smtClean="0"/>
              <a:t>azvili su besprijekoran </a:t>
            </a:r>
            <a:r>
              <a:rPr lang="hr-HR" sz="3200" dirty="0"/>
              <a:t>numerički sustav </a:t>
            </a:r>
          </a:p>
        </p:txBody>
      </p:sp>
    </p:spTree>
    <p:extLst>
      <p:ext uri="{BB962C8B-B14F-4D97-AF65-F5344CB8AC3E}">
        <p14:creationId xmlns:p14="http://schemas.microsoft.com/office/powerpoint/2010/main" val="146878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hr-HR" sz="11200" dirty="0" smtClean="0"/>
              <a:t>Indijska matematika se </a:t>
            </a:r>
            <a:r>
              <a:rPr lang="hr-HR" sz="11200" dirty="0" err="1" smtClean="0"/>
              <a:t>moze</a:t>
            </a:r>
            <a:r>
              <a:rPr lang="hr-HR" sz="11200" dirty="0" smtClean="0"/>
              <a:t> podijeliti na 5 cjelina:</a:t>
            </a:r>
          </a:p>
          <a:p>
            <a:r>
              <a:rPr lang="hr-HR" sz="11200" dirty="0" smtClean="0"/>
              <a:t>  1. </a:t>
            </a:r>
            <a:r>
              <a:rPr lang="hr-HR" sz="11200" dirty="0"/>
              <a:t>drevna vremena (vedski period</a:t>
            </a:r>
            <a:r>
              <a:rPr lang="hr-HR" sz="11200" dirty="0" smtClean="0"/>
              <a:t>):</a:t>
            </a:r>
          </a:p>
          <a:p>
            <a:pPr marL="0" indent="0">
              <a:buNone/>
            </a:pPr>
            <a:r>
              <a:rPr lang="hr-HR" sz="11200" dirty="0"/>
              <a:t> </a:t>
            </a:r>
            <a:r>
              <a:rPr lang="hr-HR" sz="11200" dirty="0" smtClean="0"/>
              <a:t>        a</a:t>
            </a:r>
            <a:r>
              <a:rPr lang="hr-HR" sz="11200" dirty="0" smtClean="0"/>
              <a:t>) rani </a:t>
            </a:r>
            <a:r>
              <a:rPr lang="hr-HR" sz="11200" dirty="0" smtClean="0"/>
              <a:t>vedski period (6000. pr.Kr. – 1000. pr.Kr.)                  </a:t>
            </a:r>
          </a:p>
          <a:p>
            <a:pPr marL="0" indent="0">
              <a:buNone/>
            </a:pPr>
            <a:r>
              <a:rPr lang="hr-HR" sz="11200" dirty="0" smtClean="0"/>
              <a:t>         b) kasni vedski period (1000. pr.Kr. – 500. pr.Kr.)</a:t>
            </a:r>
          </a:p>
          <a:p>
            <a:r>
              <a:rPr lang="hr-HR" sz="11200" dirty="0" smtClean="0"/>
              <a:t>  2</a:t>
            </a:r>
            <a:r>
              <a:rPr lang="hr-HR" sz="11200" dirty="0"/>
              <a:t>. </a:t>
            </a:r>
            <a:r>
              <a:rPr lang="hr-HR" sz="11200" dirty="0" err="1"/>
              <a:t>pretklasični</a:t>
            </a:r>
            <a:r>
              <a:rPr lang="hr-HR" sz="11200" dirty="0"/>
              <a:t> period (500. pr.Kr. – 400</a:t>
            </a:r>
            <a:r>
              <a:rPr lang="hr-HR" sz="11200" dirty="0" smtClean="0"/>
              <a:t>.)</a:t>
            </a:r>
          </a:p>
          <a:p>
            <a:r>
              <a:rPr lang="hr-HR" sz="11200" dirty="0" smtClean="0"/>
              <a:t>  3</a:t>
            </a:r>
            <a:r>
              <a:rPr lang="hr-HR" sz="11200" dirty="0"/>
              <a:t>. klasični period ili Zlatno doba (400. – 1200</a:t>
            </a:r>
            <a:r>
              <a:rPr lang="hr-HR" sz="11200" dirty="0" smtClean="0"/>
              <a:t>.)</a:t>
            </a:r>
          </a:p>
          <a:p>
            <a:r>
              <a:rPr lang="hr-HR" sz="11200" dirty="0" smtClean="0"/>
              <a:t>  4. kasni klasični period (1200. – 1800.)</a:t>
            </a:r>
          </a:p>
          <a:p>
            <a:r>
              <a:rPr lang="hr-HR" sz="11200" dirty="0" smtClean="0"/>
              <a:t>  5</a:t>
            </a:r>
            <a:r>
              <a:rPr lang="hr-HR" sz="11200" dirty="0"/>
              <a:t>. moderno doba (nakon 1800.)</a:t>
            </a:r>
            <a:endParaRPr lang="hr-HR" sz="11200" dirty="0" smtClean="0"/>
          </a:p>
          <a:p>
            <a:pPr marL="0" indent="0">
              <a:buNone/>
            </a:pPr>
            <a:endParaRPr lang="hr-HR" sz="36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9475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err="1" smtClean="0"/>
              <a:t>Aryabhata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</a:t>
            </a:r>
            <a:r>
              <a:rPr lang="hr-HR" sz="3200" dirty="0"/>
              <a:t>476. – </a:t>
            </a:r>
            <a:r>
              <a:rPr lang="hr-HR" sz="3200" dirty="0" smtClean="0"/>
              <a:t>550.</a:t>
            </a:r>
          </a:p>
          <a:p>
            <a:r>
              <a:rPr lang="hr-HR" sz="3200" dirty="0"/>
              <a:t>indijski matematičar i </a:t>
            </a:r>
            <a:r>
              <a:rPr lang="hr-HR" sz="3200" dirty="0" smtClean="0"/>
              <a:t>astronom</a:t>
            </a:r>
          </a:p>
          <a:p>
            <a:r>
              <a:rPr lang="hr-HR" sz="3200" dirty="0"/>
              <a:t>prvi iz klasičnog razdoblje indijske matematike i </a:t>
            </a:r>
            <a:r>
              <a:rPr lang="hr-HR" sz="3200" dirty="0" smtClean="0"/>
              <a:t>astronomije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222" y="1917611"/>
            <a:ext cx="2708803" cy="3873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4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err="1"/>
              <a:t>Brahmagupta</a:t>
            </a:r>
            <a:r>
              <a:rPr lang="hr-HR" sz="6600" dirty="0"/>
              <a:t>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3200" dirty="0"/>
              <a:t>589. – 668</a:t>
            </a:r>
            <a:r>
              <a:rPr lang="hr-HR" sz="3200" dirty="0" smtClean="0"/>
              <a:t>.</a:t>
            </a:r>
          </a:p>
          <a:p>
            <a:r>
              <a:rPr lang="hr-HR" sz="3200" dirty="0"/>
              <a:t>indijski matematičar i </a:t>
            </a:r>
            <a:r>
              <a:rPr lang="hr-HR" sz="3200" dirty="0" smtClean="0"/>
              <a:t>astronom</a:t>
            </a:r>
          </a:p>
          <a:p>
            <a:r>
              <a:rPr lang="hr-HR" sz="3200" dirty="0"/>
              <a:t>rođen </a:t>
            </a:r>
            <a:r>
              <a:rPr lang="hr-HR" sz="3200" dirty="0" err="1" smtClean="0"/>
              <a:t>Binmal</a:t>
            </a:r>
            <a:r>
              <a:rPr lang="hr-HR" sz="3200" dirty="0" smtClean="0"/>
              <a:t> </a:t>
            </a:r>
            <a:r>
              <a:rPr lang="hr-HR" sz="3200" dirty="0"/>
              <a:t>u državi </a:t>
            </a:r>
            <a:r>
              <a:rPr lang="hr-HR" sz="3200" dirty="0" err="1" smtClean="0"/>
              <a:t>Rajasthan</a:t>
            </a:r>
            <a:endParaRPr lang="hr-HR" sz="3200" dirty="0" smtClean="0"/>
          </a:p>
          <a:p>
            <a:r>
              <a:rPr lang="pl-PL" sz="3200" dirty="0" smtClean="0"/>
              <a:t>napisao </a:t>
            </a:r>
            <a:r>
              <a:rPr lang="pl-PL" sz="3200" dirty="0"/>
              <a:t>je četiri matematička i astronomska </a:t>
            </a:r>
            <a:r>
              <a:rPr lang="pl-PL" sz="3200" dirty="0" smtClean="0"/>
              <a:t>teksta</a:t>
            </a:r>
          </a:p>
          <a:p>
            <a:r>
              <a:rPr lang="pl-PL" sz="3200" dirty="0" smtClean="0"/>
              <a:t>popularizirao broj </a:t>
            </a:r>
            <a:r>
              <a:rPr lang="pl-PL" sz="3200" dirty="0" smtClean="0"/>
              <a:t>nula</a:t>
            </a:r>
          </a:p>
          <a:p>
            <a:r>
              <a:rPr lang="hr-HR" sz="3200" dirty="0"/>
              <a:t>Indija je prazninu tj. nulu prihvatila bez straha</a:t>
            </a:r>
          </a:p>
          <a:p>
            <a:endParaRPr lang="hr-HR" sz="3200" dirty="0" smtClean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50" y="493630"/>
            <a:ext cx="3588913" cy="358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76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err="1"/>
              <a:t>Bhaskara</a:t>
            </a:r>
            <a:r>
              <a:rPr lang="hr-HR" sz="6600" dirty="0"/>
              <a:t> </a:t>
            </a:r>
            <a:r>
              <a:rPr lang="hr-HR" sz="6600" dirty="0" smtClean="0"/>
              <a:t>II.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</a:t>
            </a:r>
            <a:r>
              <a:rPr lang="hr-HR" sz="3200" dirty="0"/>
              <a:t>indijski matematičar i </a:t>
            </a:r>
            <a:r>
              <a:rPr lang="hr-HR" sz="3200" dirty="0" smtClean="0"/>
              <a:t>astronom</a:t>
            </a:r>
          </a:p>
          <a:p>
            <a:r>
              <a:rPr lang="hr-HR" sz="3200" dirty="0"/>
              <a:t> rodom iz </a:t>
            </a:r>
            <a:r>
              <a:rPr lang="hr-HR" sz="3200" dirty="0" err="1" smtClean="0"/>
              <a:t>Vijjadavide</a:t>
            </a:r>
            <a:endParaRPr lang="hr-HR" sz="3200" dirty="0" smtClean="0"/>
          </a:p>
          <a:p>
            <a:r>
              <a:rPr lang="hr-HR" sz="3200" dirty="0" smtClean="0"/>
              <a:t>najveći matematičar </a:t>
            </a:r>
            <a:r>
              <a:rPr lang="hr-HR" sz="3200" dirty="0"/>
              <a:t>srednjovjekovne </a:t>
            </a:r>
            <a:r>
              <a:rPr lang="hr-HR" sz="3200" dirty="0" smtClean="0"/>
              <a:t>Indije</a:t>
            </a:r>
          </a:p>
          <a:p>
            <a:r>
              <a:rPr lang="hr-HR" sz="3200" dirty="0" smtClean="0"/>
              <a:t>diferencijalni račun</a:t>
            </a:r>
            <a:endParaRPr lang="hr-HR" sz="32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744" y="272752"/>
            <a:ext cx="4073480" cy="373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72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2768" y="971043"/>
            <a:ext cx="10131425" cy="1456267"/>
          </a:xfrm>
        </p:spPr>
        <p:txBody>
          <a:bodyPr>
            <a:normAutofit/>
          </a:bodyPr>
          <a:lstStyle/>
          <a:p>
            <a:r>
              <a:rPr lang="hr-HR" sz="6600" dirty="0" smtClean="0"/>
              <a:t>Indijski trokut</a:t>
            </a:r>
            <a:endParaRPr lang="hr-HR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>
              <a:xfrm>
                <a:off x="582769" y="1015761"/>
                <a:ext cx="10131425" cy="56426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hr-HR" sz="4400" i="1">
                            <a:latin typeface="Cambria Math"/>
                          </a:rPr>
                        </m:ctrlPr>
                      </m:sSupPr>
                      <m:e>
                        <m:r>
                          <a:rPr lang="hr-HR" sz="4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sz="4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hr-HR" sz="4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hr-HR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hr-HR" sz="440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hr-HR" sz="44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sz="440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hr-HR" sz="4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hr-HR" sz="440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hr-HR" sz="44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sz="4800" dirty="0" smtClean="0"/>
                  <a:t>                  </a:t>
                </a:r>
                <a:r>
                  <a:rPr lang="hr-HR" sz="2800" dirty="0" smtClean="0"/>
                  <a:t>PITAGORIN POUČAK</a:t>
                </a:r>
              </a:p>
              <a:p>
                <a:pPr lvl="1"/>
                <a:r>
                  <a:rPr lang="hr-HR" sz="3400" dirty="0" smtClean="0"/>
                  <a:t>5²+12²=13²</a:t>
                </a:r>
                <a:endParaRPr lang="hr-HR" sz="1400" dirty="0" smtClean="0"/>
              </a:p>
              <a:p>
                <a:pPr marL="0" indent="0">
                  <a:buNone/>
                </a:pPr>
                <a:r>
                  <a:rPr lang="hr-HR" sz="1600" dirty="0" smtClean="0"/>
                  <a:t>                </a:t>
                </a:r>
                <a:r>
                  <a:rPr lang="hr-HR" sz="2800" dirty="0" smtClean="0"/>
                  <a:t>25+144=169                POUČAK O PRAVOKUTNIM TROKUTIMA</a:t>
                </a:r>
              </a:p>
              <a:p>
                <a:pPr marL="0" indent="0">
                  <a:buNone/>
                </a:pPr>
                <a:r>
                  <a:rPr lang="hr-HR" sz="2800" dirty="0" smtClean="0"/>
                  <a:t>                169=169</a:t>
                </a:r>
              </a:p>
            </p:txBody>
          </p:sp>
        </mc:Choice>
        <mc:Fallback xmlns=""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2769" y="1015761"/>
                <a:ext cx="10131425" cy="5642616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trelica udesno 3"/>
          <p:cNvSpPr/>
          <p:nvPr/>
        </p:nvSpPr>
        <p:spPr>
          <a:xfrm>
            <a:off x="4128774" y="2877592"/>
            <a:ext cx="1519707" cy="33485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Strelica dolje 5"/>
          <p:cNvSpPr/>
          <p:nvPr/>
        </p:nvSpPr>
        <p:spPr>
          <a:xfrm>
            <a:off x="7302322" y="3372592"/>
            <a:ext cx="463639" cy="476519"/>
          </a:xfrm>
          <a:prstGeom prst="downArrow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7642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000" dirty="0" smtClean="0"/>
              <a:t>Indijske brojke</a:t>
            </a:r>
            <a:endParaRPr lang="hr-HR" sz="6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najčešće </a:t>
            </a:r>
            <a:r>
              <a:rPr lang="hr-HR" sz="3600" dirty="0"/>
              <a:t>korišteni sistem za simboličan prikaz brojeva u </a:t>
            </a:r>
            <a:r>
              <a:rPr lang="hr-HR" sz="3600" dirty="0" smtClean="0"/>
              <a:t>svijetu</a:t>
            </a:r>
          </a:p>
          <a:p>
            <a:r>
              <a:rPr lang="pl-PL" sz="3600" dirty="0"/>
              <a:t>nastao u Indiji oko 700. </a:t>
            </a:r>
            <a:r>
              <a:rPr lang="pl-PL" sz="3600" dirty="0" smtClean="0"/>
              <a:t>godine </a:t>
            </a:r>
          </a:p>
          <a:p>
            <a:r>
              <a:rPr lang="hr-HR" sz="3600" dirty="0" smtClean="0"/>
              <a:t>0,1,2,3,4,5,6,7,8,9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46569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PITAGORINE TROJKE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Svaka trojka brojeva koja može predstavljati duljine stranica pravokutnog trokuta </a:t>
            </a:r>
          </a:p>
          <a:p>
            <a:r>
              <a:rPr lang="hr-HR" sz="2400" dirty="0" smtClean="0"/>
              <a:t>3,4,5</a:t>
            </a:r>
          </a:p>
          <a:p>
            <a:r>
              <a:rPr lang="hr-HR" sz="2400" dirty="0" smtClean="0"/>
              <a:t>6,8,10</a:t>
            </a:r>
          </a:p>
          <a:p>
            <a:r>
              <a:rPr lang="hr-HR" sz="2400" dirty="0" smtClean="0"/>
              <a:t>15,20,25</a:t>
            </a:r>
            <a:endParaRPr lang="hr-HR" sz="2400" dirty="0"/>
          </a:p>
        </p:txBody>
      </p:sp>
      <p:sp>
        <p:nvSpPr>
          <p:cNvPr id="4" name="Pravokutni trokut 3"/>
          <p:cNvSpPr/>
          <p:nvPr/>
        </p:nvSpPr>
        <p:spPr>
          <a:xfrm>
            <a:off x="5318975" y="3567444"/>
            <a:ext cx="3721995" cy="1468191"/>
          </a:xfrm>
          <a:prstGeom prst="rt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Pravokutnik 4"/>
          <p:cNvSpPr/>
          <p:nvPr/>
        </p:nvSpPr>
        <p:spPr>
          <a:xfrm>
            <a:off x="4863257" y="4022034"/>
            <a:ext cx="45571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hr-H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6778901" y="5048516"/>
            <a:ext cx="4010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hr-H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6822182" y="3580325"/>
            <a:ext cx="3577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hr-H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8957425" y="4739995"/>
            <a:ext cx="5116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hr-HR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4890841" y="3119405"/>
            <a:ext cx="4908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hr-HR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4832945" y="4857892"/>
            <a:ext cx="4860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hr-HR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ravokutnik 10"/>
          <p:cNvSpPr/>
          <p:nvPr/>
        </p:nvSpPr>
        <p:spPr>
          <a:xfrm>
            <a:off x="5318975" y="4770296"/>
            <a:ext cx="270456" cy="2668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972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/>
      <p:bldP spid="8" grpId="0"/>
      <p:bldP spid="9" grpId="0"/>
      <p:bldP spid="10" grpId="0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ski">
  <a:themeElements>
    <a:clrScheme name="Nebeski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Nebeski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sk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TM03457452[[fn=Nebeski]]</Template>
  <TotalTime>111</TotalTime>
  <Words>264</Words>
  <Application>Microsoft Office PowerPoint</Application>
  <PresentationFormat>Prilagođeno</PresentationFormat>
  <Paragraphs>51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Nebeski</vt:lpstr>
      <vt:lpstr>INDIJCI  INDIJSKI TROKUT</vt:lpstr>
      <vt:lpstr>INDIJCI</vt:lpstr>
      <vt:lpstr>PowerPointova prezentacija</vt:lpstr>
      <vt:lpstr>Aryabhata</vt:lpstr>
      <vt:lpstr>Brahmagupta </vt:lpstr>
      <vt:lpstr>Bhaskara II.</vt:lpstr>
      <vt:lpstr>Indijski trokut</vt:lpstr>
      <vt:lpstr>Indijske brojke</vt:lpstr>
      <vt:lpstr>PITAGORINE TROJKE</vt:lpstr>
      <vt:lpstr>HVALA NA PAŽNJI    karla hrman 8.c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INDIJCI  INDIJSKI TROKUT</dc:title>
  <dc:creator>ASUS</dc:creator>
  <cp:lastModifiedBy>Korisnik</cp:lastModifiedBy>
  <cp:revision>17</cp:revision>
  <dcterms:created xsi:type="dcterms:W3CDTF">2017-11-26T08:26:41Z</dcterms:created>
  <dcterms:modified xsi:type="dcterms:W3CDTF">2017-12-06T12:15:09Z</dcterms:modified>
</cp:coreProperties>
</file>